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6" r:id="rId2"/>
    <p:sldId id="289" r:id="rId3"/>
    <p:sldId id="274" r:id="rId4"/>
    <p:sldId id="259" r:id="rId5"/>
    <p:sldId id="269" r:id="rId6"/>
    <p:sldId id="262" r:id="rId7"/>
    <p:sldId id="267" r:id="rId8"/>
    <p:sldId id="268" r:id="rId9"/>
    <p:sldId id="261" r:id="rId10"/>
    <p:sldId id="260" r:id="rId11"/>
    <p:sldId id="326" r:id="rId12"/>
    <p:sldId id="273" r:id="rId13"/>
    <p:sldId id="271" r:id="rId14"/>
    <p:sldId id="263" r:id="rId15"/>
    <p:sldId id="280" r:id="rId16"/>
    <p:sldId id="281" r:id="rId17"/>
    <p:sldId id="282" r:id="rId18"/>
    <p:sldId id="305" r:id="rId19"/>
    <p:sldId id="308" r:id="rId20"/>
    <p:sldId id="327" r:id="rId21"/>
    <p:sldId id="309" r:id="rId22"/>
    <p:sldId id="310" r:id="rId23"/>
    <p:sldId id="264" r:id="rId24"/>
    <p:sldId id="258" r:id="rId25"/>
    <p:sldId id="270" r:id="rId26"/>
    <p:sldId id="279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3FB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738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6EF31-D491-4803-A9EB-9B57070BDE55}" type="doc">
      <dgm:prSet loTypeId="urn:microsoft.com/office/officeart/2005/8/layout/radial3" loCatId="cycle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2A6FC1DB-AAFA-4323-9CF7-E2FF9BE5DF09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100" dirty="0" err="1">
              <a:latin typeface="Georgia" pitchFamily="18" charset="0"/>
            </a:rPr>
            <a:t>Міжнародне</a:t>
          </a:r>
          <a:r>
            <a:rPr lang="ru-RU" sz="1100" dirty="0">
              <a:latin typeface="Georgia" pitchFamily="18" charset="0"/>
            </a:rPr>
            <a:t> </a:t>
          </a:r>
          <a:r>
            <a:rPr lang="ru-RU" sz="1100" dirty="0" err="1">
              <a:latin typeface="Georgia" pitchFamily="18" charset="0"/>
            </a:rPr>
            <a:t>співробітництво</a:t>
          </a:r>
          <a:r>
            <a:rPr lang="ru-RU" sz="1100" dirty="0">
              <a:latin typeface="Georgia" pitchFamily="18" charset="0"/>
            </a:rPr>
            <a:t> </a:t>
          </a:r>
          <a:r>
            <a:rPr lang="ru-RU" sz="1100" dirty="0" err="1">
              <a:latin typeface="Georgia" pitchFamily="18" charset="0"/>
            </a:rPr>
            <a:t>хімічного</a:t>
          </a:r>
          <a:r>
            <a:rPr lang="ru-RU" sz="1100" dirty="0">
              <a:latin typeface="Georgia" pitchFamily="18" charset="0"/>
            </a:rPr>
            <a:t> факультету з </a:t>
          </a:r>
          <a:r>
            <a:rPr lang="ru-RU" sz="1100" dirty="0" err="1">
              <a:latin typeface="Georgia" pitchFamily="18" charset="0"/>
            </a:rPr>
            <a:t>університетами</a:t>
          </a:r>
          <a:endParaRPr lang="ru-RU" sz="1100" dirty="0">
            <a:latin typeface="Georgia" pitchFamily="18" charset="0"/>
          </a:endParaRPr>
        </a:p>
      </dgm:t>
    </dgm:pt>
    <dgm:pt modelId="{EC6CA482-1545-44A0-8D35-5A6EE68502E2}" type="parTrans" cxnId="{B16C8630-7AA4-4646-AEF4-BC71EC74F7C3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EEFE8309-6021-4F8A-AD07-D907F46D5822}" type="sibTrans" cxnId="{B16C8630-7AA4-4646-AEF4-BC71EC74F7C3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8517C5B4-1DFC-4F43-B857-F0FF059A8A18}">
      <dgm:prSet phldrT="[Текст]"/>
      <dgm:spPr/>
      <dgm:t>
        <a:bodyPr lIns="0" rIns="0"/>
        <a:lstStyle/>
        <a:p>
          <a:r>
            <a:rPr lang="ru-RU" dirty="0" err="1">
              <a:latin typeface="Georgia" pitchFamily="18" charset="0"/>
            </a:rPr>
            <a:t>Німеччини</a:t>
          </a:r>
          <a:endParaRPr lang="ru-RU" dirty="0">
            <a:latin typeface="Georgia" pitchFamily="18" charset="0"/>
          </a:endParaRPr>
        </a:p>
      </dgm:t>
    </dgm:pt>
    <dgm:pt modelId="{23F2AC25-D36C-4971-B9C4-C8CFDC94C3EC}" type="parTrans" cxnId="{10894154-96C8-47BB-BF40-43FF41857F03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0E4C7DA1-9501-47E1-BA9D-EC5E6583FBD0}" type="sibTrans" cxnId="{10894154-96C8-47BB-BF40-43FF41857F03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FE3E19A7-D075-4115-9B3E-CEA755626222}">
      <dgm:prSet phldrT="[Текст]"/>
      <dgm:spPr/>
      <dgm:t>
        <a:bodyPr/>
        <a:lstStyle/>
        <a:p>
          <a:r>
            <a:rPr lang="ru-RU" dirty="0" err="1">
              <a:latin typeface="Georgia" pitchFamily="18" charset="0"/>
            </a:rPr>
            <a:t>Польщі</a:t>
          </a:r>
          <a:endParaRPr lang="ru-RU" dirty="0">
            <a:latin typeface="Georgia" pitchFamily="18" charset="0"/>
          </a:endParaRPr>
        </a:p>
      </dgm:t>
    </dgm:pt>
    <dgm:pt modelId="{946ACA90-7734-4E31-86A7-6B70F304BB24}" type="parTrans" cxnId="{90B461CB-8720-4725-9361-4004474E392E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AE3E6827-AB88-4336-AEC7-CECCDA01C1B8}" type="sibTrans" cxnId="{90B461CB-8720-4725-9361-4004474E392E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7A610829-363F-46D7-8B2A-CF3D2B8DD199}">
      <dgm:prSet phldrT="[Текст]"/>
      <dgm:spPr/>
      <dgm:t>
        <a:bodyPr/>
        <a:lstStyle/>
        <a:p>
          <a:r>
            <a:rPr lang="ru-RU">
              <a:ln/>
              <a:latin typeface="Georgia" pitchFamily="18" charset="0"/>
            </a:rPr>
            <a:t>Іспанії</a:t>
          </a:r>
          <a:endParaRPr lang="ru-RU" dirty="0">
            <a:ln/>
            <a:latin typeface="Georgia" pitchFamily="18" charset="0"/>
          </a:endParaRPr>
        </a:p>
      </dgm:t>
    </dgm:pt>
    <dgm:pt modelId="{AED0BEDE-3118-4C62-98B5-0BFB8752038B}" type="parTrans" cxnId="{45CEEF73-ECD7-4019-86BF-210C09A64F4B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17A0A4E2-F2C4-4BDF-A44A-49946B9FA8C1}" type="sibTrans" cxnId="{45CEEF73-ECD7-4019-86BF-210C09A64F4B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71DC4E46-F2DA-481A-BF03-9F80AB086FAE}">
      <dgm:prSet phldrT="[Текст]"/>
      <dgm:spPr/>
      <dgm:t>
        <a:bodyPr/>
        <a:lstStyle/>
        <a:p>
          <a:r>
            <a:rPr lang="ru-RU" dirty="0" err="1">
              <a:latin typeface="Georgia" pitchFamily="18" charset="0"/>
            </a:rPr>
            <a:t>Франції</a:t>
          </a:r>
          <a:endParaRPr lang="ru-RU" dirty="0">
            <a:latin typeface="Georgia" pitchFamily="18" charset="0"/>
          </a:endParaRPr>
        </a:p>
      </dgm:t>
    </dgm:pt>
    <dgm:pt modelId="{CF959538-86CB-42BC-A573-7A2C6AA05813}" type="parTrans" cxnId="{73F19C26-CDB6-4BA6-BC01-5B0050C43242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AFACB92C-F534-47E4-9BAD-CAC806F96070}" type="sibTrans" cxnId="{73F19C26-CDB6-4BA6-BC01-5B0050C43242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C382F0FB-EF5D-47BB-ABB9-34CD92613A27}">
      <dgm:prSet/>
      <dgm:spPr/>
      <dgm:t>
        <a:bodyPr/>
        <a:lstStyle/>
        <a:p>
          <a:r>
            <a:rPr lang="ru-RU" dirty="0" err="1">
              <a:latin typeface="Georgia" pitchFamily="18" charset="0"/>
            </a:rPr>
            <a:t>Сінгапуру</a:t>
          </a:r>
          <a:endParaRPr lang="ru-RU" dirty="0">
            <a:latin typeface="Georgia" pitchFamily="18" charset="0"/>
          </a:endParaRPr>
        </a:p>
      </dgm:t>
    </dgm:pt>
    <dgm:pt modelId="{A7A0AD77-71CB-4D8F-91C4-0291D4EBD105}" type="parTrans" cxnId="{DE26C76C-C31E-434F-9ABE-65A543A0015F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83355ABA-4A21-4105-A80E-E3B5055F2541}" type="sibTrans" cxnId="{DE26C76C-C31E-434F-9ABE-65A543A0015F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6548B52F-A841-4BB8-9219-569C9D4716C2}">
      <dgm:prSet/>
      <dgm:spPr/>
      <dgm:t>
        <a:bodyPr/>
        <a:lstStyle/>
        <a:p>
          <a:r>
            <a:rPr lang="ru-RU" dirty="0">
              <a:latin typeface="Georgia" pitchFamily="18" charset="0"/>
            </a:rPr>
            <a:t>США</a:t>
          </a:r>
        </a:p>
      </dgm:t>
    </dgm:pt>
    <dgm:pt modelId="{0168364A-BD45-4476-9538-B0C58188B735}" type="parTrans" cxnId="{C729C1EE-48A8-463C-81E3-94C003811C8A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90249AF0-7373-465D-9260-91B7195E1AFE}" type="sibTrans" cxnId="{C729C1EE-48A8-463C-81E3-94C003811C8A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05CC389B-9B7B-437A-B8A7-CF527BBC5979}">
      <dgm:prSet/>
      <dgm:spPr/>
      <dgm:t>
        <a:bodyPr/>
        <a:lstStyle/>
        <a:p>
          <a:r>
            <a:rPr lang="ru-RU" dirty="0">
              <a:latin typeface="Georgia" pitchFamily="18" charset="0"/>
            </a:rPr>
            <a:t>Алжиру</a:t>
          </a:r>
        </a:p>
      </dgm:t>
    </dgm:pt>
    <dgm:pt modelId="{9967BAD1-072A-4CFC-A4F8-878EE0FC2AAA}" type="parTrans" cxnId="{8F08B021-F97C-4DFC-A4B7-203856EB18B1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84E0AD0B-1E10-48AF-AFA6-C9723B8ACE28}" type="sibTrans" cxnId="{8F08B021-F97C-4DFC-A4B7-203856EB18B1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9FE9588C-C380-4F7D-BD1B-3646DA9A9E05}">
      <dgm:prSet/>
      <dgm:spPr/>
      <dgm:t>
        <a:bodyPr/>
        <a:lstStyle/>
        <a:p>
          <a:r>
            <a:rPr lang="ru-RU" dirty="0" err="1">
              <a:latin typeface="Georgia" pitchFamily="18" charset="0"/>
            </a:rPr>
            <a:t>Румунії</a:t>
          </a:r>
          <a:endParaRPr lang="ru-RU" dirty="0">
            <a:latin typeface="Georgia" pitchFamily="18" charset="0"/>
          </a:endParaRPr>
        </a:p>
      </dgm:t>
    </dgm:pt>
    <dgm:pt modelId="{E472EF04-6020-4189-B766-7053758EC28A}" type="parTrans" cxnId="{90FE1883-A799-40C4-A7EF-B35D9633B438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AD82BF0E-9BEB-4D27-9663-CA1A43271136}" type="sibTrans" cxnId="{90FE1883-A799-40C4-A7EF-B35D9633B438}">
      <dgm:prSet/>
      <dgm:spPr/>
      <dgm:t>
        <a:bodyPr/>
        <a:lstStyle/>
        <a:p>
          <a:endParaRPr lang="ru-RU">
            <a:latin typeface="Georgia" pitchFamily="18" charset="0"/>
          </a:endParaRPr>
        </a:p>
      </dgm:t>
    </dgm:pt>
    <dgm:pt modelId="{2276AC5E-E0FB-4773-B2E3-F1E3A2BC971B}" type="pres">
      <dgm:prSet presAssocID="{C586EF31-D491-4803-A9EB-9B57070BDE55}" presName="composite" presStyleCnt="0">
        <dgm:presLayoutVars>
          <dgm:chMax val="1"/>
          <dgm:dir/>
          <dgm:resizeHandles val="exact"/>
        </dgm:presLayoutVars>
      </dgm:prSet>
      <dgm:spPr/>
    </dgm:pt>
    <dgm:pt modelId="{AB565303-5135-44B6-BB07-4F7F1E3112E3}" type="pres">
      <dgm:prSet presAssocID="{C586EF31-D491-4803-A9EB-9B57070BDE55}" presName="radial" presStyleCnt="0">
        <dgm:presLayoutVars>
          <dgm:animLvl val="ctr"/>
        </dgm:presLayoutVars>
      </dgm:prSet>
      <dgm:spPr/>
    </dgm:pt>
    <dgm:pt modelId="{43612EFB-339D-4BE2-BA50-4ECEC38C3AD7}" type="pres">
      <dgm:prSet presAssocID="{2A6FC1DB-AAFA-4323-9CF7-E2FF9BE5DF09}" presName="centerShape" presStyleLbl="vennNode1" presStyleIdx="0" presStyleCnt="9"/>
      <dgm:spPr/>
    </dgm:pt>
    <dgm:pt modelId="{668859B3-C545-40B1-A261-245FDB895964}" type="pres">
      <dgm:prSet presAssocID="{8517C5B4-1DFC-4F43-B857-F0FF059A8A18}" presName="node" presStyleLbl="vennNode1" presStyleIdx="1" presStyleCnt="9">
        <dgm:presLayoutVars>
          <dgm:bulletEnabled val="1"/>
        </dgm:presLayoutVars>
      </dgm:prSet>
      <dgm:spPr/>
    </dgm:pt>
    <dgm:pt modelId="{F487D253-C60E-4179-A654-006D3428D3EE}" type="pres">
      <dgm:prSet presAssocID="{FE3E19A7-D075-4115-9B3E-CEA755626222}" presName="node" presStyleLbl="vennNode1" presStyleIdx="2" presStyleCnt="9">
        <dgm:presLayoutVars>
          <dgm:bulletEnabled val="1"/>
        </dgm:presLayoutVars>
      </dgm:prSet>
      <dgm:spPr/>
    </dgm:pt>
    <dgm:pt modelId="{48AD6E4B-FCC6-404B-84D6-19A046B44406}" type="pres">
      <dgm:prSet presAssocID="{7A610829-363F-46D7-8B2A-CF3D2B8DD199}" presName="node" presStyleLbl="vennNode1" presStyleIdx="3" presStyleCnt="9">
        <dgm:presLayoutVars>
          <dgm:bulletEnabled val="1"/>
        </dgm:presLayoutVars>
      </dgm:prSet>
      <dgm:spPr/>
    </dgm:pt>
    <dgm:pt modelId="{A6CC478A-DA85-4266-B4E9-173F2E631DCB}" type="pres">
      <dgm:prSet presAssocID="{71DC4E46-F2DA-481A-BF03-9F80AB086FAE}" presName="node" presStyleLbl="vennNode1" presStyleIdx="4" presStyleCnt="9" custRadScaleRad="100830" custRadScaleInc="1637">
        <dgm:presLayoutVars>
          <dgm:bulletEnabled val="1"/>
        </dgm:presLayoutVars>
      </dgm:prSet>
      <dgm:spPr/>
    </dgm:pt>
    <dgm:pt modelId="{3CBD21E0-7ACB-4BFD-A7F3-17BC2DCCE376}" type="pres">
      <dgm:prSet presAssocID="{C382F0FB-EF5D-47BB-ABB9-34CD92613A27}" presName="node" presStyleLbl="vennNode1" presStyleIdx="5" presStyleCnt="9" custRadScaleRad="101504" custRadScaleInc="-1516">
        <dgm:presLayoutVars>
          <dgm:bulletEnabled val="1"/>
        </dgm:presLayoutVars>
      </dgm:prSet>
      <dgm:spPr/>
    </dgm:pt>
    <dgm:pt modelId="{8CABF608-AAD2-48BC-A3A1-5E632EFEA214}" type="pres">
      <dgm:prSet presAssocID="{6548B52F-A841-4BB8-9219-569C9D4716C2}" presName="node" presStyleLbl="vennNode1" presStyleIdx="6" presStyleCnt="9">
        <dgm:presLayoutVars>
          <dgm:bulletEnabled val="1"/>
        </dgm:presLayoutVars>
      </dgm:prSet>
      <dgm:spPr/>
    </dgm:pt>
    <dgm:pt modelId="{F3510264-EF1A-4581-ACEF-91CB8E89C939}" type="pres">
      <dgm:prSet presAssocID="{05CC389B-9B7B-437A-B8A7-CF527BBC5979}" presName="node" presStyleLbl="vennNode1" presStyleIdx="7" presStyleCnt="9">
        <dgm:presLayoutVars>
          <dgm:bulletEnabled val="1"/>
        </dgm:presLayoutVars>
      </dgm:prSet>
      <dgm:spPr/>
    </dgm:pt>
    <dgm:pt modelId="{4422A689-C00C-4173-ADFC-526011547724}" type="pres">
      <dgm:prSet presAssocID="{9FE9588C-C380-4F7D-BD1B-3646DA9A9E05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397AC21A-B2E3-431F-A132-8F1DCEB23041}" type="presOf" srcId="{7A610829-363F-46D7-8B2A-CF3D2B8DD199}" destId="{48AD6E4B-FCC6-404B-84D6-19A046B44406}" srcOrd="0" destOrd="0" presId="urn:microsoft.com/office/officeart/2005/8/layout/radial3"/>
    <dgm:cxn modelId="{8F08B021-F97C-4DFC-A4B7-203856EB18B1}" srcId="{2A6FC1DB-AAFA-4323-9CF7-E2FF9BE5DF09}" destId="{05CC389B-9B7B-437A-B8A7-CF527BBC5979}" srcOrd="6" destOrd="0" parTransId="{9967BAD1-072A-4CFC-A4F8-878EE0FC2AAA}" sibTransId="{84E0AD0B-1E10-48AF-AFA6-C9723B8ACE28}"/>
    <dgm:cxn modelId="{73F19C26-CDB6-4BA6-BC01-5B0050C43242}" srcId="{2A6FC1DB-AAFA-4323-9CF7-E2FF9BE5DF09}" destId="{71DC4E46-F2DA-481A-BF03-9F80AB086FAE}" srcOrd="3" destOrd="0" parTransId="{CF959538-86CB-42BC-A573-7A2C6AA05813}" sibTransId="{AFACB92C-F534-47E4-9BAD-CAC806F96070}"/>
    <dgm:cxn modelId="{B16C8630-7AA4-4646-AEF4-BC71EC74F7C3}" srcId="{C586EF31-D491-4803-A9EB-9B57070BDE55}" destId="{2A6FC1DB-AAFA-4323-9CF7-E2FF9BE5DF09}" srcOrd="0" destOrd="0" parTransId="{EC6CA482-1545-44A0-8D35-5A6EE68502E2}" sibTransId="{EEFE8309-6021-4F8A-AD07-D907F46D5822}"/>
    <dgm:cxn modelId="{FC5C8D60-2C07-4CA5-BB02-B621FD021B79}" type="presOf" srcId="{FE3E19A7-D075-4115-9B3E-CEA755626222}" destId="{F487D253-C60E-4179-A654-006D3428D3EE}" srcOrd="0" destOrd="0" presId="urn:microsoft.com/office/officeart/2005/8/layout/radial3"/>
    <dgm:cxn modelId="{C167C646-1D00-4696-B476-CBE8A0FB3742}" type="presOf" srcId="{2A6FC1DB-AAFA-4323-9CF7-E2FF9BE5DF09}" destId="{43612EFB-339D-4BE2-BA50-4ECEC38C3AD7}" srcOrd="0" destOrd="0" presId="urn:microsoft.com/office/officeart/2005/8/layout/radial3"/>
    <dgm:cxn modelId="{DE26C76C-C31E-434F-9ABE-65A543A0015F}" srcId="{2A6FC1DB-AAFA-4323-9CF7-E2FF9BE5DF09}" destId="{C382F0FB-EF5D-47BB-ABB9-34CD92613A27}" srcOrd="4" destOrd="0" parTransId="{A7A0AD77-71CB-4D8F-91C4-0291D4EBD105}" sibTransId="{83355ABA-4A21-4105-A80E-E3B5055F2541}"/>
    <dgm:cxn modelId="{051ADE4E-B809-4013-A0AA-06F402DF1222}" type="presOf" srcId="{71DC4E46-F2DA-481A-BF03-9F80AB086FAE}" destId="{A6CC478A-DA85-4266-B4E9-173F2E631DCB}" srcOrd="0" destOrd="0" presId="urn:microsoft.com/office/officeart/2005/8/layout/radial3"/>
    <dgm:cxn modelId="{45CEEF73-ECD7-4019-86BF-210C09A64F4B}" srcId="{2A6FC1DB-AAFA-4323-9CF7-E2FF9BE5DF09}" destId="{7A610829-363F-46D7-8B2A-CF3D2B8DD199}" srcOrd="2" destOrd="0" parTransId="{AED0BEDE-3118-4C62-98B5-0BFB8752038B}" sibTransId="{17A0A4E2-F2C4-4BDF-A44A-49946B9FA8C1}"/>
    <dgm:cxn modelId="{10894154-96C8-47BB-BF40-43FF41857F03}" srcId="{2A6FC1DB-AAFA-4323-9CF7-E2FF9BE5DF09}" destId="{8517C5B4-1DFC-4F43-B857-F0FF059A8A18}" srcOrd="0" destOrd="0" parTransId="{23F2AC25-D36C-4971-B9C4-C8CFDC94C3EC}" sibTransId="{0E4C7DA1-9501-47E1-BA9D-EC5E6583FBD0}"/>
    <dgm:cxn modelId="{9B444A75-5ABE-4AEE-A021-55ECAFAED4CC}" type="presOf" srcId="{C382F0FB-EF5D-47BB-ABB9-34CD92613A27}" destId="{3CBD21E0-7ACB-4BFD-A7F3-17BC2DCCE376}" srcOrd="0" destOrd="0" presId="urn:microsoft.com/office/officeart/2005/8/layout/radial3"/>
    <dgm:cxn modelId="{90FE1883-A799-40C4-A7EF-B35D9633B438}" srcId="{2A6FC1DB-AAFA-4323-9CF7-E2FF9BE5DF09}" destId="{9FE9588C-C380-4F7D-BD1B-3646DA9A9E05}" srcOrd="7" destOrd="0" parTransId="{E472EF04-6020-4189-B766-7053758EC28A}" sibTransId="{AD82BF0E-9BEB-4D27-9663-CA1A43271136}"/>
    <dgm:cxn modelId="{56107E84-9580-4344-8233-2DD40C333443}" type="presOf" srcId="{8517C5B4-1DFC-4F43-B857-F0FF059A8A18}" destId="{668859B3-C545-40B1-A261-245FDB895964}" srcOrd="0" destOrd="0" presId="urn:microsoft.com/office/officeart/2005/8/layout/radial3"/>
    <dgm:cxn modelId="{A156788D-5501-41F0-B5C7-09B22B2680C7}" type="presOf" srcId="{05CC389B-9B7B-437A-B8A7-CF527BBC5979}" destId="{F3510264-EF1A-4581-ACEF-91CB8E89C939}" srcOrd="0" destOrd="0" presId="urn:microsoft.com/office/officeart/2005/8/layout/radial3"/>
    <dgm:cxn modelId="{462E7AB9-AA92-4BF0-BB39-042118426E45}" type="presOf" srcId="{6548B52F-A841-4BB8-9219-569C9D4716C2}" destId="{8CABF608-AAD2-48BC-A3A1-5E632EFEA214}" srcOrd="0" destOrd="0" presId="urn:microsoft.com/office/officeart/2005/8/layout/radial3"/>
    <dgm:cxn modelId="{90B461CB-8720-4725-9361-4004474E392E}" srcId="{2A6FC1DB-AAFA-4323-9CF7-E2FF9BE5DF09}" destId="{FE3E19A7-D075-4115-9B3E-CEA755626222}" srcOrd="1" destOrd="0" parTransId="{946ACA90-7734-4E31-86A7-6B70F304BB24}" sibTransId="{AE3E6827-AB88-4336-AEC7-CECCDA01C1B8}"/>
    <dgm:cxn modelId="{B03FB5E4-F2A1-442E-8438-5A561A549A3B}" type="presOf" srcId="{C586EF31-D491-4803-A9EB-9B57070BDE55}" destId="{2276AC5E-E0FB-4773-B2E3-F1E3A2BC971B}" srcOrd="0" destOrd="0" presId="urn:microsoft.com/office/officeart/2005/8/layout/radial3"/>
    <dgm:cxn modelId="{C729C1EE-48A8-463C-81E3-94C003811C8A}" srcId="{2A6FC1DB-AAFA-4323-9CF7-E2FF9BE5DF09}" destId="{6548B52F-A841-4BB8-9219-569C9D4716C2}" srcOrd="5" destOrd="0" parTransId="{0168364A-BD45-4476-9538-B0C58188B735}" sibTransId="{90249AF0-7373-465D-9260-91B7195E1AFE}"/>
    <dgm:cxn modelId="{2379A0F7-F719-485E-8B22-22C02FEA1B72}" type="presOf" srcId="{9FE9588C-C380-4F7D-BD1B-3646DA9A9E05}" destId="{4422A689-C00C-4173-ADFC-526011547724}" srcOrd="0" destOrd="0" presId="urn:microsoft.com/office/officeart/2005/8/layout/radial3"/>
    <dgm:cxn modelId="{5BF8ACFA-BBE1-4037-9444-AD833F332F83}" type="presParOf" srcId="{2276AC5E-E0FB-4773-B2E3-F1E3A2BC971B}" destId="{AB565303-5135-44B6-BB07-4F7F1E3112E3}" srcOrd="0" destOrd="0" presId="urn:microsoft.com/office/officeart/2005/8/layout/radial3"/>
    <dgm:cxn modelId="{ACE98575-50F7-4017-83D8-8160C1430727}" type="presParOf" srcId="{AB565303-5135-44B6-BB07-4F7F1E3112E3}" destId="{43612EFB-339D-4BE2-BA50-4ECEC38C3AD7}" srcOrd="0" destOrd="0" presId="urn:microsoft.com/office/officeart/2005/8/layout/radial3"/>
    <dgm:cxn modelId="{B903E03C-9C04-44A9-AC4A-8225D06D1EEC}" type="presParOf" srcId="{AB565303-5135-44B6-BB07-4F7F1E3112E3}" destId="{668859B3-C545-40B1-A261-245FDB895964}" srcOrd="1" destOrd="0" presId="urn:microsoft.com/office/officeart/2005/8/layout/radial3"/>
    <dgm:cxn modelId="{FE45C723-40AC-470A-9734-89309BC01C9B}" type="presParOf" srcId="{AB565303-5135-44B6-BB07-4F7F1E3112E3}" destId="{F487D253-C60E-4179-A654-006D3428D3EE}" srcOrd="2" destOrd="0" presId="urn:microsoft.com/office/officeart/2005/8/layout/radial3"/>
    <dgm:cxn modelId="{8C73B195-290E-40D0-A0A3-DE9A38C82116}" type="presParOf" srcId="{AB565303-5135-44B6-BB07-4F7F1E3112E3}" destId="{48AD6E4B-FCC6-404B-84D6-19A046B44406}" srcOrd="3" destOrd="0" presId="urn:microsoft.com/office/officeart/2005/8/layout/radial3"/>
    <dgm:cxn modelId="{F9662AF2-AE7F-4598-AAB3-B531C0651E97}" type="presParOf" srcId="{AB565303-5135-44B6-BB07-4F7F1E3112E3}" destId="{A6CC478A-DA85-4266-B4E9-173F2E631DCB}" srcOrd="4" destOrd="0" presId="urn:microsoft.com/office/officeart/2005/8/layout/radial3"/>
    <dgm:cxn modelId="{DF4EC99C-389B-4DEB-BE5C-3BD90CE7351C}" type="presParOf" srcId="{AB565303-5135-44B6-BB07-4F7F1E3112E3}" destId="{3CBD21E0-7ACB-4BFD-A7F3-17BC2DCCE376}" srcOrd="5" destOrd="0" presId="urn:microsoft.com/office/officeart/2005/8/layout/radial3"/>
    <dgm:cxn modelId="{18176D2F-47BB-45DA-8167-80A717432140}" type="presParOf" srcId="{AB565303-5135-44B6-BB07-4F7F1E3112E3}" destId="{8CABF608-AAD2-48BC-A3A1-5E632EFEA214}" srcOrd="6" destOrd="0" presId="urn:microsoft.com/office/officeart/2005/8/layout/radial3"/>
    <dgm:cxn modelId="{D06D9316-586A-44CD-A630-9940511B76D8}" type="presParOf" srcId="{AB565303-5135-44B6-BB07-4F7F1E3112E3}" destId="{F3510264-EF1A-4581-ACEF-91CB8E89C939}" srcOrd="7" destOrd="0" presId="urn:microsoft.com/office/officeart/2005/8/layout/radial3"/>
    <dgm:cxn modelId="{F3F99BDF-1591-4FCC-AC38-13296A3DDAB0}" type="presParOf" srcId="{AB565303-5135-44B6-BB07-4F7F1E3112E3}" destId="{4422A689-C00C-4173-ADFC-526011547724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12EFB-339D-4BE2-BA50-4ECEC38C3AD7}">
      <dsp:nvSpPr>
        <dsp:cNvPr id="0" name=""/>
        <dsp:cNvSpPr/>
      </dsp:nvSpPr>
      <dsp:spPr>
        <a:xfrm>
          <a:off x="2249497" y="641250"/>
          <a:ext cx="1597500" cy="15975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>
              <a:latin typeface="Georgia" pitchFamily="18" charset="0"/>
            </a:rPr>
            <a:t>Міжнародне</a:t>
          </a:r>
          <a:r>
            <a:rPr lang="ru-RU" sz="1100" kern="1200" dirty="0">
              <a:latin typeface="Georgia" pitchFamily="18" charset="0"/>
            </a:rPr>
            <a:t> </a:t>
          </a:r>
          <a:r>
            <a:rPr lang="ru-RU" sz="1100" kern="1200" dirty="0" err="1">
              <a:latin typeface="Georgia" pitchFamily="18" charset="0"/>
            </a:rPr>
            <a:t>співробітництво</a:t>
          </a:r>
          <a:r>
            <a:rPr lang="ru-RU" sz="1100" kern="1200" dirty="0">
              <a:latin typeface="Georgia" pitchFamily="18" charset="0"/>
            </a:rPr>
            <a:t> </a:t>
          </a:r>
          <a:r>
            <a:rPr lang="ru-RU" sz="1100" kern="1200" dirty="0" err="1">
              <a:latin typeface="Georgia" pitchFamily="18" charset="0"/>
            </a:rPr>
            <a:t>хімічного</a:t>
          </a:r>
          <a:r>
            <a:rPr lang="ru-RU" sz="1100" kern="1200" dirty="0">
              <a:latin typeface="Georgia" pitchFamily="18" charset="0"/>
            </a:rPr>
            <a:t> факультету з </a:t>
          </a:r>
          <a:r>
            <a:rPr lang="ru-RU" sz="1100" kern="1200" dirty="0" err="1">
              <a:latin typeface="Georgia" pitchFamily="18" charset="0"/>
            </a:rPr>
            <a:t>університетами</a:t>
          </a:r>
          <a:endParaRPr lang="ru-RU" sz="1100" kern="1200" dirty="0">
            <a:latin typeface="Georgia" pitchFamily="18" charset="0"/>
          </a:endParaRPr>
        </a:p>
      </dsp:txBody>
      <dsp:txXfrm>
        <a:off x="2483445" y="875198"/>
        <a:ext cx="1129604" cy="1129604"/>
      </dsp:txXfrm>
    </dsp:sp>
    <dsp:sp modelId="{668859B3-C545-40B1-A261-245FDB895964}">
      <dsp:nvSpPr>
        <dsp:cNvPr id="0" name=""/>
        <dsp:cNvSpPr/>
      </dsp:nvSpPr>
      <dsp:spPr>
        <a:xfrm>
          <a:off x="2648872" y="285"/>
          <a:ext cx="798750" cy="7987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latin typeface="Georgia" pitchFamily="18" charset="0"/>
            </a:rPr>
            <a:t>Німеччини</a:t>
          </a:r>
          <a:endParaRPr lang="ru-RU" sz="800" kern="1200" dirty="0">
            <a:latin typeface="Georgia" pitchFamily="18" charset="0"/>
          </a:endParaRPr>
        </a:p>
      </dsp:txBody>
      <dsp:txXfrm>
        <a:off x="2765846" y="117259"/>
        <a:ext cx="564802" cy="564802"/>
      </dsp:txXfrm>
    </dsp:sp>
    <dsp:sp modelId="{F487D253-C60E-4179-A654-006D3428D3EE}">
      <dsp:nvSpPr>
        <dsp:cNvPr id="0" name=""/>
        <dsp:cNvSpPr/>
      </dsp:nvSpPr>
      <dsp:spPr>
        <a:xfrm>
          <a:off x="3384503" y="304993"/>
          <a:ext cx="798750" cy="7987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latin typeface="Georgia" pitchFamily="18" charset="0"/>
            </a:rPr>
            <a:t>Польщі</a:t>
          </a:r>
          <a:endParaRPr lang="ru-RU" sz="800" kern="1200" dirty="0">
            <a:latin typeface="Georgia" pitchFamily="18" charset="0"/>
          </a:endParaRPr>
        </a:p>
      </dsp:txBody>
      <dsp:txXfrm>
        <a:off x="3501477" y="421967"/>
        <a:ext cx="564802" cy="564802"/>
      </dsp:txXfrm>
    </dsp:sp>
    <dsp:sp modelId="{48AD6E4B-FCC6-404B-84D6-19A046B44406}">
      <dsp:nvSpPr>
        <dsp:cNvPr id="0" name=""/>
        <dsp:cNvSpPr/>
      </dsp:nvSpPr>
      <dsp:spPr>
        <a:xfrm>
          <a:off x="3689212" y="1040624"/>
          <a:ext cx="798750" cy="7987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>
              <a:ln/>
              <a:latin typeface="Georgia" pitchFamily="18" charset="0"/>
            </a:rPr>
            <a:t>Іспанії</a:t>
          </a:r>
          <a:endParaRPr lang="ru-RU" sz="800" kern="1200" dirty="0">
            <a:ln/>
            <a:latin typeface="Georgia" pitchFamily="18" charset="0"/>
          </a:endParaRPr>
        </a:p>
      </dsp:txBody>
      <dsp:txXfrm>
        <a:off x="3806186" y="1157598"/>
        <a:ext cx="564802" cy="564802"/>
      </dsp:txXfrm>
    </dsp:sp>
    <dsp:sp modelId="{A6CC478A-DA85-4266-B4E9-173F2E631DCB}">
      <dsp:nvSpPr>
        <dsp:cNvPr id="0" name=""/>
        <dsp:cNvSpPr/>
      </dsp:nvSpPr>
      <dsp:spPr>
        <a:xfrm>
          <a:off x="3381012" y="1791837"/>
          <a:ext cx="798750" cy="7987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latin typeface="Georgia" pitchFamily="18" charset="0"/>
            </a:rPr>
            <a:t>Франції</a:t>
          </a:r>
          <a:endParaRPr lang="ru-RU" sz="800" kern="1200" dirty="0">
            <a:latin typeface="Georgia" pitchFamily="18" charset="0"/>
          </a:endParaRPr>
        </a:p>
      </dsp:txBody>
      <dsp:txXfrm>
        <a:off x="3497986" y="1908811"/>
        <a:ext cx="564802" cy="564802"/>
      </dsp:txXfrm>
    </dsp:sp>
    <dsp:sp modelId="{3CBD21E0-7ACB-4BFD-A7F3-17BC2DCCE376}">
      <dsp:nvSpPr>
        <dsp:cNvPr id="0" name=""/>
        <dsp:cNvSpPr/>
      </dsp:nvSpPr>
      <dsp:spPr>
        <a:xfrm>
          <a:off x="2661445" y="2081250"/>
          <a:ext cx="798750" cy="7987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latin typeface="Georgia" pitchFamily="18" charset="0"/>
            </a:rPr>
            <a:t>Сінгапуру</a:t>
          </a:r>
          <a:endParaRPr lang="ru-RU" sz="800" kern="1200" dirty="0">
            <a:latin typeface="Georgia" pitchFamily="18" charset="0"/>
          </a:endParaRPr>
        </a:p>
      </dsp:txBody>
      <dsp:txXfrm>
        <a:off x="2778419" y="2198224"/>
        <a:ext cx="564802" cy="564802"/>
      </dsp:txXfrm>
    </dsp:sp>
    <dsp:sp modelId="{8CABF608-AAD2-48BC-A3A1-5E632EFEA214}">
      <dsp:nvSpPr>
        <dsp:cNvPr id="0" name=""/>
        <dsp:cNvSpPr/>
      </dsp:nvSpPr>
      <dsp:spPr>
        <a:xfrm>
          <a:off x="1913241" y="1776256"/>
          <a:ext cx="798750" cy="7987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Georgia" pitchFamily="18" charset="0"/>
            </a:rPr>
            <a:t>США</a:t>
          </a:r>
        </a:p>
      </dsp:txBody>
      <dsp:txXfrm>
        <a:off x="2030215" y="1893230"/>
        <a:ext cx="564802" cy="564802"/>
      </dsp:txXfrm>
    </dsp:sp>
    <dsp:sp modelId="{F3510264-EF1A-4581-ACEF-91CB8E89C939}">
      <dsp:nvSpPr>
        <dsp:cNvPr id="0" name=""/>
        <dsp:cNvSpPr/>
      </dsp:nvSpPr>
      <dsp:spPr>
        <a:xfrm>
          <a:off x="1608532" y="1040625"/>
          <a:ext cx="798750" cy="7987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Georgia" pitchFamily="18" charset="0"/>
            </a:rPr>
            <a:t>Алжиру</a:t>
          </a:r>
        </a:p>
      </dsp:txBody>
      <dsp:txXfrm>
        <a:off x="1725506" y="1157599"/>
        <a:ext cx="564802" cy="564802"/>
      </dsp:txXfrm>
    </dsp:sp>
    <dsp:sp modelId="{4422A689-C00C-4173-ADFC-526011547724}">
      <dsp:nvSpPr>
        <dsp:cNvPr id="0" name=""/>
        <dsp:cNvSpPr/>
      </dsp:nvSpPr>
      <dsp:spPr>
        <a:xfrm>
          <a:off x="1913241" y="304993"/>
          <a:ext cx="798750" cy="7987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latin typeface="Georgia" pitchFamily="18" charset="0"/>
            </a:rPr>
            <a:t>Румунії</a:t>
          </a:r>
          <a:endParaRPr lang="ru-RU" sz="800" kern="1200" dirty="0">
            <a:latin typeface="Georgia" pitchFamily="18" charset="0"/>
          </a:endParaRPr>
        </a:p>
      </dsp:txBody>
      <dsp:txXfrm>
        <a:off x="2030215" y="421967"/>
        <a:ext cx="564802" cy="564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1ADBA-E58D-421D-A10F-E85527AB0F75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88E50-5BA5-4276-9142-5F707D32F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1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edia/set/?set=a.1976495539104176&amp;type=1&amp;l=012293e67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88E50-5BA5-4276-9142-5F707D32F06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0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вересня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Хімічний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факультет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вперше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взяв участь у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Наукових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пікніках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Цікаві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експерименти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майстер-класи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хімічні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шахи,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комікси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вікторини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трішечки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магії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усе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побачили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гості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Фото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переглянути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Наукові пікніки"/>
              </a:rPr>
              <a:t>за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Наукові пікніки"/>
              </a:rPr>
              <a:t>посиланням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4E79E-26B4-43AC-807F-6DD6051E5F4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66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4E79E-26B4-43AC-807F-6DD6051E5F4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72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B47DE-66C6-40E5-951F-357C7EC8470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29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88E50-5BA5-4276-9142-5F707D32F06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8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58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t.me/chem_dep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" Type="http://schemas.openxmlformats.org/officeDocument/2006/relationships/image" Target="../media/image117.jpeg"/><Relationship Id="rId21" Type="http://schemas.openxmlformats.org/officeDocument/2006/relationships/image" Target="../media/image135.jpe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jpe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29" Type="http://schemas.openxmlformats.org/officeDocument/2006/relationships/hyperlink" Target="http://www.chem.univ.kiev.ua/ua/about/feedback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28" Type="http://schemas.openxmlformats.org/officeDocument/2006/relationships/image" Target="../media/image142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Relationship Id="rId27" Type="http://schemas.openxmlformats.org/officeDocument/2006/relationships/image" Target="../media/image141.png"/><Relationship Id="rId30" Type="http://schemas.openxmlformats.org/officeDocument/2006/relationships/hyperlink" Target="http://vstup.chem.knu.ua/nagorody-ta-dosyagnennya-fakultetu-vidguky-vypusknykiv-ta-robotodavciv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m.univ.kiev.ua/ua/for_entrant/pre_exams_contest/" TargetMode="External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chem_knu/" TargetMode="External"/><Relationship Id="rId3" Type="http://schemas.openxmlformats.org/officeDocument/2006/relationships/hyperlink" Target="http://www.chem.univ.kiev.ua/" TargetMode="External"/><Relationship Id="rId7" Type="http://schemas.openxmlformats.org/officeDocument/2006/relationships/hyperlink" Target="https://t.me/chem_de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chemdepKNU/?epa=SEARCH_BOX" TargetMode="External"/><Relationship Id="rId5" Type="http://schemas.openxmlformats.org/officeDocument/2006/relationships/hyperlink" Target="https://www.facebook.com/ScienceChem/" TargetMode="External"/><Relationship Id="rId10" Type="http://schemas.openxmlformats.org/officeDocument/2006/relationships/hyperlink" Target="https://t.me/ab_chemical" TargetMode="External"/><Relationship Id="rId4" Type="http://schemas.openxmlformats.org/officeDocument/2006/relationships/hyperlink" Target="https://www.facebook.com/chem.univ" TargetMode="External"/><Relationship Id="rId9" Type="http://schemas.openxmlformats.org/officeDocument/2006/relationships/hyperlink" Target="https://www.instagram.com/chem_up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17.em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tiff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4.tiff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hyperlink" Target="http://www.xtechx.ru/images/stories/Imagenews/samsung_galaxy_nexus.jpg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://www.gadgetfreak.gr/wp-content/uploads/2013/01/samsung_curved_oled_tv_live_3.jpg" TargetMode="External"/><Relationship Id="rId12" Type="http://schemas.openxmlformats.org/officeDocument/2006/relationships/image" Target="../media/image4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hyperlink" Target="http://www.xtechx.ru/images/stories/Imagenews/oled-display_vid.jpg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1.jpeg"/><Relationship Id="rId4" Type="http://schemas.openxmlformats.org/officeDocument/2006/relationships/image" Target="../media/image37.png"/><Relationship Id="rId9" Type="http://schemas.openxmlformats.org/officeDocument/2006/relationships/hyperlink" Target="http://en.wikipedia.org/wiki/File:OLED_EarlyProduct.JPG" TargetMode="External"/><Relationship Id="rId1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" descr="for_site_conf_new.tif">
            <a:extLst>
              <a:ext uri="{FF2B5EF4-FFF2-40B4-BE49-F238E27FC236}">
                <a16:creationId xmlns:a16="http://schemas.microsoft.com/office/drawing/2014/main" id="{A9064D86-088E-4B0A-BB42-086BFFDFA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93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>
            <a:extLst>
              <a:ext uri="{FF2B5EF4-FFF2-40B4-BE49-F238E27FC236}">
                <a16:creationId xmlns:a16="http://schemas.microsoft.com/office/drawing/2014/main" id="{719DD8F7-B054-4CC5-85D3-67A879953F01}"/>
              </a:ext>
            </a:extLst>
          </p:cNvPr>
          <p:cNvSpPr>
            <a:spLocks/>
          </p:cNvSpPr>
          <p:nvPr/>
        </p:nvSpPr>
        <p:spPr bwMode="auto">
          <a:xfrm>
            <a:off x="2124075" y="260350"/>
            <a:ext cx="46799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400">
                <a:solidFill>
                  <a:schemeClr val="tx2"/>
                </a:solidFill>
              </a:rPr>
              <a:t>КИЇВСЬКИЙ НАЦІОНАЛЬНИЙ УНІВЕРСИТЕТ </a:t>
            </a:r>
            <a:br>
              <a:rPr lang="uk-UA" altLang="uk-UA" sz="2400">
                <a:solidFill>
                  <a:schemeClr val="tx2"/>
                </a:solidFill>
              </a:rPr>
            </a:br>
            <a:r>
              <a:rPr lang="uk-UA" altLang="uk-UA" sz="2400">
                <a:solidFill>
                  <a:schemeClr val="tx2"/>
                </a:solidFill>
              </a:rPr>
              <a:t>ІМЕНІ ТАРАСА ШЕВЧЕНКА</a:t>
            </a:r>
            <a:endParaRPr lang="ru-RU" altLang="uk-UA" sz="2400">
              <a:solidFill>
                <a:schemeClr val="tx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50F9FD-FA33-491E-9000-DE4CAABD3D1A}"/>
              </a:ext>
            </a:extLst>
          </p:cNvPr>
          <p:cNvSpPr/>
          <p:nvPr/>
        </p:nvSpPr>
        <p:spPr>
          <a:xfrm>
            <a:off x="1085826" y="3349441"/>
            <a:ext cx="7313220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Хімічний факультет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7173" name="Рисунок 7" descr="Емблема_розовый.tif">
            <a:extLst>
              <a:ext uri="{FF2B5EF4-FFF2-40B4-BE49-F238E27FC236}">
                <a16:creationId xmlns:a16="http://schemas.microsoft.com/office/drawing/2014/main" id="{A57EE8CA-1756-4E8E-A85E-C44534F83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7475"/>
            <a:ext cx="18288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7" descr="КНУ_эмблема.jpg">
            <a:extLst>
              <a:ext uri="{FF2B5EF4-FFF2-40B4-BE49-F238E27FC236}">
                <a16:creationId xmlns:a16="http://schemas.microsoft.com/office/drawing/2014/main" id="{B3DF114F-3293-469A-9574-E1AD201C5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2122488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24268678"/>
              </p:ext>
            </p:extLst>
          </p:nvPr>
        </p:nvGraphicFramePr>
        <p:xfrm>
          <a:off x="-1252111" y="837032"/>
          <a:ext cx="6096495" cy="28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3303914" y="702316"/>
            <a:ext cx="5649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i="1" dirty="0">
                <a:solidFill>
                  <a:srgbClr val="42568D"/>
                </a:solidFill>
                <a:latin typeface="Georgia" pitchFamily="18" charset="0"/>
                <a:cs typeface="Arial" pitchFamily="34" charset="0"/>
              </a:rPr>
              <a:t>Хімічний факультет активно розвиває міжнародне партнерство із зарубіжними освітніми закладами.</a:t>
            </a:r>
            <a:endParaRPr kumimoji="0" 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3599286" y="1741599"/>
            <a:ext cx="5221186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Укладено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договори про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подвійне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дипломування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з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університетами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Франції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за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освітніми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програмами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«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Органічна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хімія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» (м. Анже, м. Тулуза)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«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Фізична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хімія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та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матеріали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(м. Страсбург)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«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Розчини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полімерів</a:t>
            </a:r>
            <a:r>
              <a:rPr lang="ru-RU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» (м. Страсбург)</a:t>
            </a:r>
            <a:r>
              <a:rPr lang="uk-UA" sz="1600" b="1" i="1" dirty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orbe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6643" y="15007"/>
            <a:ext cx="559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spc="15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Міжнародне співробітництво</a:t>
            </a:r>
          </a:p>
        </p:txBody>
      </p:sp>
      <p:sp>
        <p:nvSpPr>
          <p:cNvPr id="10" name="Прямоугольник 18"/>
          <p:cNvSpPr>
            <a:spLocks noChangeArrowheads="1"/>
          </p:cNvSpPr>
          <p:nvPr/>
        </p:nvSpPr>
        <p:spPr bwMode="auto">
          <a:xfrm>
            <a:off x="7109741" y="5915372"/>
            <a:ext cx="1475657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Жан-Марі Лен</a:t>
            </a:r>
            <a:endParaRPr kumimoji="0" 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827584" y="4550567"/>
            <a:ext cx="7701114" cy="2024585"/>
            <a:chOff x="1872272" y="3284984"/>
            <a:chExt cx="7261507" cy="1806553"/>
          </a:xfrm>
        </p:grpSpPr>
        <p:pic>
          <p:nvPicPr>
            <p:cNvPr id="2053" name="Picture 19" descr="C:\Users\228\Documents\хімічний факультет\lehn.jpg"/>
            <p:cNvPicPr>
              <a:picLocks noRot="1"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5294" y="3284984"/>
              <a:ext cx="822186" cy="115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54" name="Picture2" descr="C:\Users\228\Documents\хімічний факультет\Mely_photo_grand_format.jpg"/>
            <p:cNvPicPr>
              <a:picLocks noRot="1"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144" y="3356992"/>
              <a:ext cx="729625" cy="11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55" name="Picture1" descr="D:\Загрузки\fraissard08_04.jpg"/>
            <p:cNvPicPr>
              <a:picLocks noRot="1"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4082" b="8089"/>
            <a:stretch/>
          </p:blipFill>
          <p:spPr bwMode="auto">
            <a:xfrm>
              <a:off x="4485754" y="3356992"/>
              <a:ext cx="868606" cy="115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18" descr="C:\Users\228\Documents\хімічний факультет\Kozlovsky1.jpg"/>
            <p:cNvPicPr>
              <a:picLocks noRot="1"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4" t="25483" r="43915" b="13675"/>
            <a:stretch/>
          </p:blipFill>
          <p:spPr bwMode="auto">
            <a:xfrm>
              <a:off x="5693321" y="3356992"/>
              <a:ext cx="881263" cy="115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57" name="Picture 20"/>
            <p:cNvPicPr>
              <a:picLocks noRot="1"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524" y="3369585"/>
              <a:ext cx="904292" cy="11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58" name="Picture 2" descr="G:\Photo jjb.JPG"/>
            <p:cNvPicPr>
              <a:picLocks noRot="1"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r="19331"/>
            <a:stretch/>
          </p:blipFill>
          <p:spPr bwMode="auto">
            <a:xfrm>
              <a:off x="1946304" y="3356992"/>
              <a:ext cx="1070669" cy="1152000"/>
            </a:xfrm>
            <a:prstGeom prst="rect">
              <a:avLst/>
            </a:prstGeom>
            <a:noFill/>
            <a:ln w="63500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21"/>
            <p:cNvSpPr>
              <a:spLocks noChangeArrowheads="1"/>
            </p:cNvSpPr>
            <p:nvPr/>
          </p:nvSpPr>
          <p:spPr bwMode="auto">
            <a:xfrm>
              <a:off x="7794951" y="4629872"/>
              <a:ext cx="133882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Нобелівський</a:t>
              </a:r>
              <a:endPara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лауреат</a:t>
              </a:r>
              <a:endPara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12" name="Прямоугольник 23"/>
            <p:cNvSpPr>
              <a:spLocks noChangeArrowheads="1"/>
            </p:cNvSpPr>
            <p:nvPr/>
          </p:nvSpPr>
          <p:spPr bwMode="auto">
            <a:xfrm>
              <a:off x="3377048" y="4479936"/>
              <a:ext cx="78739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Ів</a:t>
              </a:r>
              <a:r>
                <a:rPr kumimoji="0" lang="uk-UA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 </a:t>
              </a:r>
              <a:r>
                <a:rPr kumimoji="0" lang="uk-UA" sz="12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Мелі</a:t>
              </a:r>
              <a:endPara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13" name="Rectangle3"/>
            <p:cNvSpPr>
              <a:spLocks noChangeArrowheads="1"/>
            </p:cNvSpPr>
            <p:nvPr/>
          </p:nvSpPr>
          <p:spPr bwMode="auto">
            <a:xfrm>
              <a:off x="4207244" y="4470208"/>
              <a:ext cx="139814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Жак </a:t>
              </a:r>
              <a:r>
                <a:rPr kumimoji="0" lang="uk-UA" sz="12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Фрайсард</a:t>
              </a:r>
              <a:endPara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14" name="Rectangle1"/>
            <p:cNvSpPr>
              <a:spLocks noChangeArrowheads="1"/>
            </p:cNvSpPr>
            <p:nvPr/>
          </p:nvSpPr>
          <p:spPr bwMode="auto">
            <a:xfrm>
              <a:off x="5545083" y="4460480"/>
              <a:ext cx="1274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Хенрік</a:t>
              </a:r>
              <a:r>
                <a:rPr kumimoji="0" lang="uk-UA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 </a:t>
              </a:r>
              <a:endPara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orgia" pitchFamily="18" charset="0"/>
                  <a:cs typeface="Arial" pitchFamily="34" charset="0"/>
                </a:rPr>
                <a:t>Козловський</a:t>
              </a:r>
              <a:endPara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660232" y="4448848"/>
              <a:ext cx="1151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1200" b="1" dirty="0" err="1">
                  <a:latin typeface="Georgia" pitchFamily="18" charset="0"/>
                </a:rPr>
                <a:t>Арман</a:t>
              </a:r>
              <a:r>
                <a:rPr lang="uk-UA" sz="1200" b="1" dirty="0">
                  <a:latin typeface="Georgia" pitchFamily="18" charset="0"/>
                </a:rPr>
                <a:t> </a:t>
              </a:r>
              <a:r>
                <a:rPr lang="uk-UA" sz="1200" b="1" dirty="0" err="1">
                  <a:latin typeface="Georgia" pitchFamily="18" charset="0"/>
                </a:rPr>
                <a:t>Латт</a:t>
              </a:r>
              <a:endParaRPr lang="uk-UA" sz="1200" dirty="0">
                <a:latin typeface="Georgia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872272" y="4513032"/>
              <a:ext cx="1151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1200" b="1" dirty="0" err="1">
                  <a:latin typeface="Georgia" pitchFamily="18" charset="0"/>
                </a:rPr>
                <a:t>Арман</a:t>
              </a:r>
              <a:r>
                <a:rPr lang="uk-UA" sz="1200" b="1" dirty="0">
                  <a:latin typeface="Georgia" pitchFamily="18" charset="0"/>
                </a:rPr>
                <a:t> </a:t>
              </a:r>
              <a:r>
                <a:rPr lang="uk-UA" sz="1200" b="1" dirty="0" err="1">
                  <a:latin typeface="Georgia" pitchFamily="18" charset="0"/>
                </a:rPr>
                <a:t>Латт</a:t>
              </a:r>
              <a:endParaRPr lang="uk-UA" sz="1200" dirty="0">
                <a:latin typeface="Georgia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58521" y="4077072"/>
            <a:ext cx="29770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Почесні доктори</a:t>
            </a:r>
            <a:endParaRPr kumimoji="0" lang="uk-UA" sz="2000" b="0" u="none" strike="noStrike" cap="none" normalizeH="0" baseline="0" dirty="0">
              <a:ln>
                <a:solidFill>
                  <a:srgbClr val="002060"/>
                </a:solidFill>
              </a:ln>
              <a:solidFill>
                <a:srgbClr val="7030A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2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792088" y="893619"/>
            <a:ext cx="759633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b="1" dirty="0">
                <a:latin typeface="Georgia" panose="02040502050405020303" pitchFamily="18" charset="0"/>
                <a:cs typeface="Times New Roman" panose="02020603050405020304" pitchFamily="18" charset="0"/>
              </a:rPr>
              <a:t>За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uk-UA" b="1" dirty="0">
                <a:latin typeface="Georgia" panose="02040502050405020303" pitchFamily="18" charset="0"/>
                <a:cs typeface="Times New Roman" panose="02020603050405020304" pitchFamily="18" charset="0"/>
              </a:rPr>
              <a:t>р. співробітниками факультету опубліковано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598</a:t>
            </a:r>
            <a:r>
              <a:rPr lang="uk-UA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Georgia" panose="02040502050405020303" pitchFamily="18" charset="0"/>
                <a:cs typeface="Times New Roman" panose="02020603050405020304" pitchFamily="18" charset="0"/>
              </a:rPr>
              <a:t>наукових статей, з них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  <a:r>
              <a:rPr lang="uk-UA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Georgia" panose="02040502050405020303" pitchFamily="18" charset="0"/>
                <a:cs typeface="Times New Roman" panose="02020603050405020304" pitchFamily="18" charset="0"/>
              </a:rPr>
              <a:t>– в міжнародних наукових виданнях у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Scopus</a:t>
            </a:r>
            <a:r>
              <a:rPr lang="en-US" b="1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kumimoji="0" lang="uk-UA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b="1" dirty="0">
                <a:latin typeface="Georgia" panose="02040502050405020303" pitchFamily="18" charset="0"/>
                <a:cs typeface="Times New Roman" panose="02020603050405020304" pitchFamily="18" charset="0"/>
              </a:rPr>
              <a:t>В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uk-UA" b="1" dirty="0">
                <a:latin typeface="Georgia" panose="02040502050405020303" pitchFamily="18" charset="0"/>
                <a:cs typeface="Times New Roman" panose="02020603050405020304" pitchFamily="18" charset="0"/>
              </a:rPr>
              <a:t> р. з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2959</a:t>
            </a:r>
            <a:r>
              <a:rPr lang="uk-UA" b="1" dirty="0">
                <a:latin typeface="Georgia" panose="02040502050405020303" pitchFamily="18" charset="0"/>
                <a:cs typeface="Times New Roman" panose="02020603050405020304" pitchFamily="18" charset="0"/>
              </a:rPr>
              <a:t> співробітників Університету</a:t>
            </a:r>
            <a:r>
              <a:rPr lang="uk-UA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до рейтингу «Топ-100 співробітників КНУ імені Тараса Шевченка за публікаційною активністю входить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співробітників хімічного факультету</a:t>
            </a:r>
            <a:r>
              <a:rPr lang="uk-UA" b="1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kumimoji="0" lang="uk-UA" b="1" u="none" strike="noStrike" cap="none" normalizeH="0" baseline="0" dirty="0">
              <a:ln>
                <a:noFill/>
              </a:ln>
              <a:effectLst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665" y="188640"/>
            <a:ext cx="793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spc="15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Наукові досягнення хімічного факультету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808535-02AA-4D04-849D-311C70779D0A}"/>
              </a:ext>
            </a:extLst>
          </p:cNvPr>
          <p:cNvSpPr/>
          <p:nvPr/>
        </p:nvSpPr>
        <p:spPr>
          <a:xfrm>
            <a:off x="720080" y="3068374"/>
            <a:ext cx="7668344" cy="3600986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 останні 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років співробітники факультету отримали гранти, премії та стипендії:</a:t>
            </a:r>
          </a:p>
          <a:p>
            <a:pPr algn="just"/>
            <a:r>
              <a:rPr lang="uk-UA" sz="1600" b="1" dirty="0">
                <a:latin typeface="Georgia" panose="02040502050405020303" pitchFamily="18" charset="0"/>
                <a:cs typeface="Times New Roman" panose="02020603050405020304" pitchFamily="18" charset="0"/>
              </a:rPr>
              <a:t>- </a:t>
            </a: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Премія Верховної Ради України найталановитішим молодим ученим в галузі фундаментальних і прикладних досліджень та науково-технічних розробок;</a:t>
            </a:r>
          </a:p>
          <a:p>
            <a:pPr marL="285750" indent="-285750" algn="just">
              <a:buFontTx/>
              <a:buChar char="-"/>
            </a:pP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Іменна стипендія Верховної Ради України для найталановитіших молодих учених;</a:t>
            </a:r>
          </a:p>
          <a:p>
            <a:pPr marL="285750" indent="-285750" algn="just">
              <a:buFontTx/>
              <a:buChar char="-"/>
            </a:pP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Премія НАН України;</a:t>
            </a:r>
          </a:p>
          <a:p>
            <a:pPr marL="285750" indent="-285750" algn="just">
              <a:buFontTx/>
              <a:buChar char="-"/>
            </a:pP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Премія НАН України для молодих вчених та студентів закладів вищої освіти за кращу наукову роботу в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 р.;</a:t>
            </a:r>
          </a:p>
          <a:p>
            <a:pPr marL="285750" indent="-285750" algn="just">
              <a:buFontTx/>
              <a:buChar char="-"/>
            </a:pP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Стипендія </a:t>
            </a:r>
            <a:r>
              <a:rPr lang="uk-UA" sz="16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Кабінета</a:t>
            </a: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 Міністрів України для молодих вчених;</a:t>
            </a:r>
          </a:p>
          <a:p>
            <a:pPr marL="285750" indent="-285750" algn="just">
              <a:buFontTx/>
              <a:buChar char="-"/>
            </a:pP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Грант Президента України для докторів наук;</a:t>
            </a:r>
          </a:p>
          <a:p>
            <a:pPr marL="285750" indent="-285750" algn="just">
              <a:buFontTx/>
              <a:buChar char="-"/>
            </a:pP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Грант американського фонду </a:t>
            </a:r>
            <a:r>
              <a:rPr lang="uk-UA" sz="16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Фулбрайта</a:t>
            </a: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uk-UA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Стипендії Еразмус+ на стажування;</a:t>
            </a:r>
          </a:p>
        </p:txBody>
      </p:sp>
    </p:spTree>
    <p:extLst>
      <p:ext uri="{BB962C8B-B14F-4D97-AF65-F5344CB8AC3E}">
        <p14:creationId xmlns:p14="http://schemas.microsoft.com/office/powerpoint/2010/main" val="1928229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07504" y="283437"/>
            <a:ext cx="8856984" cy="1856359"/>
            <a:chOff x="300000" y="4875129"/>
            <a:chExt cx="8856984" cy="1856359"/>
          </a:xfrm>
        </p:grpSpPr>
        <p:sp>
          <p:nvSpPr>
            <p:cNvPr id="4" name="TextBox 3"/>
            <p:cNvSpPr txBox="1"/>
            <p:nvPr/>
          </p:nvSpPr>
          <p:spPr>
            <a:xfrm>
              <a:off x="300000" y="4875129"/>
              <a:ext cx="8856984" cy="1823576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uk-UA" sz="2000" b="1" i="1" spc="-30" dirty="0">
                  <a:ln>
                    <a:solidFill>
                      <a:schemeClr val="tx2"/>
                    </a:solidFill>
                  </a:ln>
                  <a:solidFill>
                    <a:srgbClr val="7030A0"/>
                  </a:solidFill>
                  <a:latin typeface="Georgia" pitchFamily="18" charset="0"/>
                </a:rPr>
                <a:t>Наші студенти:</a:t>
              </a:r>
            </a:p>
            <a:p>
              <a:pPr indent="252000">
                <a:buFont typeface="Wingdings" pitchFamily="2" charset="2"/>
                <a:buChar char="Ø"/>
              </a:pPr>
              <a:r>
                <a:rPr lang="uk-UA" sz="1500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проводять наукові дослідження</a:t>
              </a:r>
              <a:r>
                <a:rPr lang="en-US" sz="1500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;</a:t>
              </a:r>
              <a:r>
                <a:rPr lang="uk-UA" sz="1500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indent="252000">
                <a:buFont typeface="Wingdings" pitchFamily="2" charset="2"/>
                <a:buChar char="Ø"/>
              </a:pPr>
              <a:r>
                <a:rPr lang="uk-UA" sz="1500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публікують статті у провідних журналах України та світу </a:t>
              </a:r>
              <a:r>
                <a:rPr lang="uk-UA" sz="1500" i="1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(понад 100 статей у 2018-2019 рр.);</a:t>
              </a:r>
            </a:p>
            <a:p>
              <a:pPr indent="252000">
                <a:buFont typeface="Wingdings" pitchFamily="2" charset="2"/>
                <a:buChar char="Ø"/>
              </a:pPr>
              <a:r>
                <a:rPr lang="uk-UA" sz="1500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беруть участь у міжнародних конференціях </a:t>
              </a:r>
              <a:r>
                <a:rPr lang="uk-UA" sz="1500" i="1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(210 виступів у 2018-2019 рр.);</a:t>
              </a:r>
            </a:p>
            <a:p>
              <a:pPr indent="252000">
                <a:buFont typeface="Wingdings" pitchFamily="2" charset="2"/>
                <a:buChar char="Ø"/>
              </a:pPr>
              <a:r>
                <a:rPr lang="uk-UA" sz="1500" spc="-30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отримують премії та іменні стипендії </a:t>
              </a:r>
              <a:r>
                <a:rPr lang="uk-UA" sz="1500" i="1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(14 премій / стипендій у 2018-2019 рр.);</a:t>
              </a:r>
            </a:p>
            <a:p>
              <a:pPr indent="252000">
                <a:buFont typeface="Wingdings" pitchFamily="2" charset="2"/>
                <a:buChar char="Ø"/>
              </a:pPr>
              <a:r>
                <a:rPr lang="uk-UA" sz="1500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навчаються у спільній магістратурі та аспірантурі;</a:t>
              </a:r>
            </a:p>
            <a:p>
              <a:pPr indent="252000">
                <a:buFont typeface="Wingdings" pitchFamily="2" charset="2"/>
                <a:buChar char="Ø"/>
              </a:pPr>
              <a:r>
                <a:rPr lang="uk-UA" sz="1500" dirty="0">
                  <a:latin typeface="Georgia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отримують міжнародні гранти.</a:t>
              </a:r>
            </a:p>
          </p:txBody>
        </p:sp>
        <p:sp>
          <p:nvSpPr>
            <p:cNvPr id="5" name="Shape 330"/>
            <p:cNvSpPr>
              <a:spLocks noChangeAspect="1"/>
            </p:cNvSpPr>
            <p:nvPr/>
          </p:nvSpPr>
          <p:spPr>
            <a:xfrm>
              <a:off x="5560144" y="6263488"/>
              <a:ext cx="634758" cy="468000"/>
            </a:xfrm>
            <a:custGeom>
              <a:avLst/>
              <a:gdLst/>
              <a:ahLst/>
              <a:cxnLst/>
              <a:rect l="0" t="0" r="0" b="0"/>
              <a:pathLst>
                <a:path w="18153" h="13384" extrusionOk="0">
                  <a:moveTo>
                    <a:pt x="15865" y="1752"/>
                  </a:moveTo>
                  <a:lnTo>
                    <a:pt x="15962" y="1801"/>
                  </a:lnTo>
                  <a:lnTo>
                    <a:pt x="16230" y="1801"/>
                  </a:lnTo>
                  <a:lnTo>
                    <a:pt x="16279" y="1825"/>
                  </a:lnTo>
                  <a:lnTo>
                    <a:pt x="16303" y="1850"/>
                  </a:lnTo>
                  <a:lnTo>
                    <a:pt x="16327" y="1923"/>
                  </a:lnTo>
                  <a:lnTo>
                    <a:pt x="16303" y="1971"/>
                  </a:lnTo>
                  <a:lnTo>
                    <a:pt x="16279" y="2117"/>
                  </a:lnTo>
                  <a:lnTo>
                    <a:pt x="16230" y="2190"/>
                  </a:lnTo>
                  <a:lnTo>
                    <a:pt x="16157" y="2288"/>
                  </a:lnTo>
                  <a:lnTo>
                    <a:pt x="16084" y="2336"/>
                  </a:lnTo>
                  <a:lnTo>
                    <a:pt x="16011" y="2361"/>
                  </a:lnTo>
                  <a:lnTo>
                    <a:pt x="15938" y="2336"/>
                  </a:lnTo>
                  <a:lnTo>
                    <a:pt x="15865" y="2239"/>
                  </a:lnTo>
                  <a:lnTo>
                    <a:pt x="15792" y="2142"/>
                  </a:lnTo>
                  <a:lnTo>
                    <a:pt x="15768" y="2020"/>
                  </a:lnTo>
                  <a:lnTo>
                    <a:pt x="15768" y="1923"/>
                  </a:lnTo>
                  <a:lnTo>
                    <a:pt x="15841" y="1801"/>
                  </a:lnTo>
                  <a:lnTo>
                    <a:pt x="15865" y="1752"/>
                  </a:lnTo>
                  <a:close/>
                  <a:moveTo>
                    <a:pt x="10925" y="4015"/>
                  </a:moveTo>
                  <a:lnTo>
                    <a:pt x="11023" y="4039"/>
                  </a:lnTo>
                  <a:lnTo>
                    <a:pt x="11071" y="4064"/>
                  </a:lnTo>
                  <a:lnTo>
                    <a:pt x="11096" y="4064"/>
                  </a:lnTo>
                  <a:lnTo>
                    <a:pt x="11096" y="4088"/>
                  </a:lnTo>
                  <a:lnTo>
                    <a:pt x="11120" y="4112"/>
                  </a:lnTo>
                  <a:lnTo>
                    <a:pt x="11120" y="4137"/>
                  </a:lnTo>
                  <a:lnTo>
                    <a:pt x="11120" y="4185"/>
                  </a:lnTo>
                  <a:lnTo>
                    <a:pt x="11120" y="4210"/>
                  </a:lnTo>
                  <a:lnTo>
                    <a:pt x="11096" y="4283"/>
                  </a:lnTo>
                  <a:lnTo>
                    <a:pt x="11023" y="4380"/>
                  </a:lnTo>
                  <a:lnTo>
                    <a:pt x="10998" y="4429"/>
                  </a:lnTo>
                  <a:lnTo>
                    <a:pt x="10950" y="4477"/>
                  </a:lnTo>
                  <a:lnTo>
                    <a:pt x="10901" y="4477"/>
                  </a:lnTo>
                  <a:lnTo>
                    <a:pt x="10901" y="4453"/>
                  </a:lnTo>
                  <a:lnTo>
                    <a:pt x="10877" y="4453"/>
                  </a:lnTo>
                  <a:lnTo>
                    <a:pt x="10828" y="4380"/>
                  </a:lnTo>
                  <a:lnTo>
                    <a:pt x="10779" y="4307"/>
                  </a:lnTo>
                  <a:lnTo>
                    <a:pt x="10779" y="4234"/>
                  </a:lnTo>
                  <a:lnTo>
                    <a:pt x="10779" y="4137"/>
                  </a:lnTo>
                  <a:lnTo>
                    <a:pt x="10828" y="4064"/>
                  </a:lnTo>
                  <a:lnTo>
                    <a:pt x="10901" y="4015"/>
                  </a:lnTo>
                  <a:close/>
                  <a:moveTo>
                    <a:pt x="12507" y="5159"/>
                  </a:moveTo>
                  <a:lnTo>
                    <a:pt x="12580" y="5183"/>
                  </a:lnTo>
                  <a:lnTo>
                    <a:pt x="12629" y="5256"/>
                  </a:lnTo>
                  <a:lnTo>
                    <a:pt x="12677" y="5329"/>
                  </a:lnTo>
                  <a:lnTo>
                    <a:pt x="12677" y="5451"/>
                  </a:lnTo>
                  <a:lnTo>
                    <a:pt x="12653" y="5548"/>
                  </a:lnTo>
                  <a:lnTo>
                    <a:pt x="12604" y="5645"/>
                  </a:lnTo>
                  <a:lnTo>
                    <a:pt x="12556" y="5743"/>
                  </a:lnTo>
                  <a:lnTo>
                    <a:pt x="12507" y="5767"/>
                  </a:lnTo>
                  <a:lnTo>
                    <a:pt x="12458" y="5791"/>
                  </a:lnTo>
                  <a:lnTo>
                    <a:pt x="12337" y="5767"/>
                  </a:lnTo>
                  <a:lnTo>
                    <a:pt x="12239" y="5718"/>
                  </a:lnTo>
                  <a:lnTo>
                    <a:pt x="12166" y="5645"/>
                  </a:lnTo>
                  <a:lnTo>
                    <a:pt x="12142" y="5572"/>
                  </a:lnTo>
                  <a:lnTo>
                    <a:pt x="12142" y="5499"/>
                  </a:lnTo>
                  <a:lnTo>
                    <a:pt x="12166" y="5426"/>
                  </a:lnTo>
                  <a:lnTo>
                    <a:pt x="12191" y="5353"/>
                  </a:lnTo>
                  <a:lnTo>
                    <a:pt x="12264" y="5329"/>
                  </a:lnTo>
                  <a:lnTo>
                    <a:pt x="12312" y="5305"/>
                  </a:lnTo>
                  <a:lnTo>
                    <a:pt x="12337" y="5256"/>
                  </a:lnTo>
                  <a:lnTo>
                    <a:pt x="12361" y="5183"/>
                  </a:lnTo>
                  <a:lnTo>
                    <a:pt x="12410" y="5159"/>
                  </a:lnTo>
                  <a:close/>
                  <a:moveTo>
                    <a:pt x="5499" y="6229"/>
                  </a:moveTo>
                  <a:lnTo>
                    <a:pt x="5597" y="6302"/>
                  </a:lnTo>
                  <a:lnTo>
                    <a:pt x="5694" y="6351"/>
                  </a:lnTo>
                  <a:lnTo>
                    <a:pt x="5743" y="6424"/>
                  </a:lnTo>
                  <a:lnTo>
                    <a:pt x="5767" y="6546"/>
                  </a:lnTo>
                  <a:lnTo>
                    <a:pt x="5743" y="6643"/>
                  </a:lnTo>
                  <a:lnTo>
                    <a:pt x="5670" y="6740"/>
                  </a:lnTo>
                  <a:lnTo>
                    <a:pt x="5621" y="6813"/>
                  </a:lnTo>
                  <a:lnTo>
                    <a:pt x="5524" y="6838"/>
                  </a:lnTo>
                  <a:lnTo>
                    <a:pt x="5475" y="6862"/>
                  </a:lnTo>
                  <a:lnTo>
                    <a:pt x="5426" y="6862"/>
                  </a:lnTo>
                  <a:lnTo>
                    <a:pt x="5329" y="6789"/>
                  </a:lnTo>
                  <a:lnTo>
                    <a:pt x="5280" y="6716"/>
                  </a:lnTo>
                  <a:lnTo>
                    <a:pt x="5280" y="6643"/>
                  </a:lnTo>
                  <a:lnTo>
                    <a:pt x="5280" y="6594"/>
                  </a:lnTo>
                  <a:lnTo>
                    <a:pt x="5305" y="6497"/>
                  </a:lnTo>
                  <a:lnTo>
                    <a:pt x="5353" y="6400"/>
                  </a:lnTo>
                  <a:lnTo>
                    <a:pt x="5475" y="6254"/>
                  </a:lnTo>
                  <a:lnTo>
                    <a:pt x="5499" y="6229"/>
                  </a:lnTo>
                  <a:close/>
                  <a:moveTo>
                    <a:pt x="7568" y="7470"/>
                  </a:moveTo>
                  <a:lnTo>
                    <a:pt x="7616" y="7519"/>
                  </a:lnTo>
                  <a:lnTo>
                    <a:pt x="7689" y="7519"/>
                  </a:lnTo>
                  <a:lnTo>
                    <a:pt x="7835" y="7543"/>
                  </a:lnTo>
                  <a:lnTo>
                    <a:pt x="7908" y="7568"/>
                  </a:lnTo>
                  <a:lnTo>
                    <a:pt x="7957" y="7592"/>
                  </a:lnTo>
                  <a:lnTo>
                    <a:pt x="7957" y="7616"/>
                  </a:lnTo>
                  <a:lnTo>
                    <a:pt x="7957" y="7641"/>
                  </a:lnTo>
                  <a:lnTo>
                    <a:pt x="7957" y="7665"/>
                  </a:lnTo>
                  <a:lnTo>
                    <a:pt x="7908" y="7714"/>
                  </a:lnTo>
                  <a:lnTo>
                    <a:pt x="7908" y="7738"/>
                  </a:lnTo>
                  <a:lnTo>
                    <a:pt x="7811" y="7811"/>
                  </a:lnTo>
                  <a:lnTo>
                    <a:pt x="7787" y="7835"/>
                  </a:lnTo>
                  <a:lnTo>
                    <a:pt x="7714" y="7884"/>
                  </a:lnTo>
                  <a:lnTo>
                    <a:pt x="7641" y="7884"/>
                  </a:lnTo>
                  <a:lnTo>
                    <a:pt x="7641" y="7908"/>
                  </a:lnTo>
                  <a:lnTo>
                    <a:pt x="7592" y="7908"/>
                  </a:lnTo>
                  <a:lnTo>
                    <a:pt x="7543" y="7884"/>
                  </a:lnTo>
                  <a:lnTo>
                    <a:pt x="7519" y="7884"/>
                  </a:lnTo>
                  <a:lnTo>
                    <a:pt x="7495" y="7860"/>
                  </a:lnTo>
                  <a:lnTo>
                    <a:pt x="7495" y="7835"/>
                  </a:lnTo>
                  <a:lnTo>
                    <a:pt x="7470" y="7811"/>
                  </a:lnTo>
                  <a:lnTo>
                    <a:pt x="7422" y="7689"/>
                  </a:lnTo>
                  <a:lnTo>
                    <a:pt x="7397" y="7616"/>
                  </a:lnTo>
                  <a:lnTo>
                    <a:pt x="7422" y="7543"/>
                  </a:lnTo>
                  <a:lnTo>
                    <a:pt x="7495" y="7519"/>
                  </a:lnTo>
                  <a:lnTo>
                    <a:pt x="7568" y="7470"/>
                  </a:lnTo>
                  <a:close/>
                  <a:moveTo>
                    <a:pt x="16011" y="1363"/>
                  </a:moveTo>
                  <a:lnTo>
                    <a:pt x="15889" y="1387"/>
                  </a:lnTo>
                  <a:lnTo>
                    <a:pt x="15768" y="1436"/>
                  </a:lnTo>
                  <a:lnTo>
                    <a:pt x="15646" y="1509"/>
                  </a:lnTo>
                  <a:lnTo>
                    <a:pt x="15573" y="1582"/>
                  </a:lnTo>
                  <a:lnTo>
                    <a:pt x="15500" y="1655"/>
                  </a:lnTo>
                  <a:lnTo>
                    <a:pt x="15476" y="1752"/>
                  </a:lnTo>
                  <a:lnTo>
                    <a:pt x="15427" y="1825"/>
                  </a:lnTo>
                  <a:lnTo>
                    <a:pt x="15403" y="2020"/>
                  </a:lnTo>
                  <a:lnTo>
                    <a:pt x="15451" y="2215"/>
                  </a:lnTo>
                  <a:lnTo>
                    <a:pt x="15500" y="2361"/>
                  </a:lnTo>
                  <a:lnTo>
                    <a:pt x="15330" y="2458"/>
                  </a:lnTo>
                  <a:lnTo>
                    <a:pt x="15159" y="2579"/>
                  </a:lnTo>
                  <a:lnTo>
                    <a:pt x="14989" y="2725"/>
                  </a:lnTo>
                  <a:lnTo>
                    <a:pt x="14843" y="2896"/>
                  </a:lnTo>
                  <a:lnTo>
                    <a:pt x="14283" y="3528"/>
                  </a:lnTo>
                  <a:lnTo>
                    <a:pt x="13918" y="3893"/>
                  </a:lnTo>
                  <a:lnTo>
                    <a:pt x="13529" y="4234"/>
                  </a:lnTo>
                  <a:lnTo>
                    <a:pt x="13140" y="4599"/>
                  </a:lnTo>
                  <a:lnTo>
                    <a:pt x="12775" y="4964"/>
                  </a:lnTo>
                  <a:lnTo>
                    <a:pt x="12677" y="4891"/>
                  </a:lnTo>
                  <a:lnTo>
                    <a:pt x="12556" y="4842"/>
                  </a:lnTo>
                  <a:lnTo>
                    <a:pt x="12507" y="4842"/>
                  </a:lnTo>
                  <a:lnTo>
                    <a:pt x="12434" y="4818"/>
                  </a:lnTo>
                  <a:lnTo>
                    <a:pt x="12264" y="4818"/>
                  </a:lnTo>
                  <a:lnTo>
                    <a:pt x="12191" y="4867"/>
                  </a:lnTo>
                  <a:lnTo>
                    <a:pt x="12020" y="4696"/>
                  </a:lnTo>
                  <a:lnTo>
                    <a:pt x="11826" y="4502"/>
                  </a:lnTo>
                  <a:lnTo>
                    <a:pt x="11655" y="4331"/>
                  </a:lnTo>
                  <a:lnTo>
                    <a:pt x="11582" y="4307"/>
                  </a:lnTo>
                  <a:lnTo>
                    <a:pt x="11582" y="4161"/>
                  </a:lnTo>
                  <a:lnTo>
                    <a:pt x="11582" y="4039"/>
                  </a:lnTo>
                  <a:lnTo>
                    <a:pt x="11534" y="3918"/>
                  </a:lnTo>
                  <a:lnTo>
                    <a:pt x="11485" y="3820"/>
                  </a:lnTo>
                  <a:lnTo>
                    <a:pt x="11388" y="3723"/>
                  </a:lnTo>
                  <a:lnTo>
                    <a:pt x="11242" y="3626"/>
                  </a:lnTo>
                  <a:lnTo>
                    <a:pt x="11169" y="3577"/>
                  </a:lnTo>
                  <a:lnTo>
                    <a:pt x="11120" y="3528"/>
                  </a:lnTo>
                  <a:lnTo>
                    <a:pt x="11047" y="3504"/>
                  </a:lnTo>
                  <a:lnTo>
                    <a:pt x="10974" y="3504"/>
                  </a:lnTo>
                  <a:lnTo>
                    <a:pt x="10828" y="3528"/>
                  </a:lnTo>
                  <a:lnTo>
                    <a:pt x="10682" y="3601"/>
                  </a:lnTo>
                  <a:lnTo>
                    <a:pt x="10536" y="3723"/>
                  </a:lnTo>
                  <a:lnTo>
                    <a:pt x="10439" y="3869"/>
                  </a:lnTo>
                  <a:lnTo>
                    <a:pt x="10341" y="4039"/>
                  </a:lnTo>
                  <a:lnTo>
                    <a:pt x="10317" y="4234"/>
                  </a:lnTo>
                  <a:lnTo>
                    <a:pt x="10317" y="4380"/>
                  </a:lnTo>
                  <a:lnTo>
                    <a:pt x="10171" y="4477"/>
                  </a:lnTo>
                  <a:lnTo>
                    <a:pt x="10025" y="4575"/>
                  </a:lnTo>
                  <a:lnTo>
                    <a:pt x="9879" y="4721"/>
                  </a:lnTo>
                  <a:lnTo>
                    <a:pt x="9733" y="4867"/>
                  </a:lnTo>
                  <a:lnTo>
                    <a:pt x="9490" y="5159"/>
                  </a:lnTo>
                  <a:lnTo>
                    <a:pt x="9319" y="5402"/>
                  </a:lnTo>
                  <a:lnTo>
                    <a:pt x="8954" y="5864"/>
                  </a:lnTo>
                  <a:lnTo>
                    <a:pt x="8614" y="6375"/>
                  </a:lnTo>
                  <a:lnTo>
                    <a:pt x="8298" y="6789"/>
                  </a:lnTo>
                  <a:lnTo>
                    <a:pt x="8152" y="7008"/>
                  </a:lnTo>
                  <a:lnTo>
                    <a:pt x="8030" y="7227"/>
                  </a:lnTo>
                  <a:lnTo>
                    <a:pt x="7908" y="7203"/>
                  </a:lnTo>
                  <a:lnTo>
                    <a:pt x="7787" y="7178"/>
                  </a:lnTo>
                  <a:lnTo>
                    <a:pt x="7738" y="7154"/>
                  </a:lnTo>
                  <a:lnTo>
                    <a:pt x="7616" y="7130"/>
                  </a:lnTo>
                  <a:lnTo>
                    <a:pt x="7470" y="7130"/>
                  </a:lnTo>
                  <a:lnTo>
                    <a:pt x="7349" y="7178"/>
                  </a:lnTo>
                  <a:lnTo>
                    <a:pt x="7227" y="7251"/>
                  </a:lnTo>
                  <a:lnTo>
                    <a:pt x="7178" y="7203"/>
                  </a:lnTo>
                  <a:lnTo>
                    <a:pt x="6935" y="7081"/>
                  </a:lnTo>
                  <a:lnTo>
                    <a:pt x="6692" y="6935"/>
                  </a:lnTo>
                  <a:lnTo>
                    <a:pt x="6448" y="6765"/>
                  </a:lnTo>
                  <a:lnTo>
                    <a:pt x="6327" y="6716"/>
                  </a:lnTo>
                  <a:lnTo>
                    <a:pt x="6205" y="6667"/>
                  </a:lnTo>
                  <a:lnTo>
                    <a:pt x="6229" y="6546"/>
                  </a:lnTo>
                  <a:lnTo>
                    <a:pt x="6205" y="6424"/>
                  </a:lnTo>
                  <a:lnTo>
                    <a:pt x="6181" y="6278"/>
                  </a:lnTo>
                  <a:lnTo>
                    <a:pt x="6132" y="6181"/>
                  </a:lnTo>
                  <a:lnTo>
                    <a:pt x="6059" y="6059"/>
                  </a:lnTo>
                  <a:lnTo>
                    <a:pt x="5986" y="5962"/>
                  </a:lnTo>
                  <a:lnTo>
                    <a:pt x="5889" y="5889"/>
                  </a:lnTo>
                  <a:lnTo>
                    <a:pt x="5767" y="5840"/>
                  </a:lnTo>
                  <a:lnTo>
                    <a:pt x="5694" y="5816"/>
                  </a:lnTo>
                  <a:lnTo>
                    <a:pt x="5621" y="5791"/>
                  </a:lnTo>
                  <a:lnTo>
                    <a:pt x="5475" y="5791"/>
                  </a:lnTo>
                  <a:lnTo>
                    <a:pt x="5329" y="5840"/>
                  </a:lnTo>
                  <a:lnTo>
                    <a:pt x="5207" y="5913"/>
                  </a:lnTo>
                  <a:lnTo>
                    <a:pt x="5086" y="6010"/>
                  </a:lnTo>
                  <a:lnTo>
                    <a:pt x="4964" y="6156"/>
                  </a:lnTo>
                  <a:lnTo>
                    <a:pt x="4891" y="6302"/>
                  </a:lnTo>
                  <a:lnTo>
                    <a:pt x="4818" y="6473"/>
                  </a:lnTo>
                  <a:lnTo>
                    <a:pt x="4818" y="6570"/>
                  </a:lnTo>
                  <a:lnTo>
                    <a:pt x="4818" y="6692"/>
                  </a:lnTo>
                  <a:lnTo>
                    <a:pt x="4769" y="6716"/>
                  </a:lnTo>
                  <a:lnTo>
                    <a:pt x="3918" y="7714"/>
                  </a:lnTo>
                  <a:lnTo>
                    <a:pt x="3504" y="8225"/>
                  </a:lnTo>
                  <a:lnTo>
                    <a:pt x="3090" y="8760"/>
                  </a:lnTo>
                  <a:lnTo>
                    <a:pt x="2677" y="9271"/>
                  </a:lnTo>
                  <a:lnTo>
                    <a:pt x="2214" y="9782"/>
                  </a:lnTo>
                  <a:lnTo>
                    <a:pt x="2044" y="9952"/>
                  </a:lnTo>
                  <a:lnTo>
                    <a:pt x="1874" y="10147"/>
                  </a:lnTo>
                  <a:lnTo>
                    <a:pt x="1801" y="10244"/>
                  </a:lnTo>
                  <a:lnTo>
                    <a:pt x="1752" y="10366"/>
                  </a:lnTo>
                  <a:lnTo>
                    <a:pt x="1703" y="10488"/>
                  </a:lnTo>
                  <a:lnTo>
                    <a:pt x="1703" y="10609"/>
                  </a:lnTo>
                  <a:lnTo>
                    <a:pt x="1728" y="10682"/>
                  </a:lnTo>
                  <a:lnTo>
                    <a:pt x="1776" y="10731"/>
                  </a:lnTo>
                  <a:lnTo>
                    <a:pt x="1849" y="10755"/>
                  </a:lnTo>
                  <a:lnTo>
                    <a:pt x="1922" y="10731"/>
                  </a:lnTo>
                  <a:lnTo>
                    <a:pt x="2020" y="10682"/>
                  </a:lnTo>
                  <a:lnTo>
                    <a:pt x="2117" y="10633"/>
                  </a:lnTo>
                  <a:lnTo>
                    <a:pt x="2263" y="10463"/>
                  </a:lnTo>
                  <a:lnTo>
                    <a:pt x="2579" y="10123"/>
                  </a:lnTo>
                  <a:lnTo>
                    <a:pt x="2969" y="9733"/>
                  </a:lnTo>
                  <a:lnTo>
                    <a:pt x="3163" y="9514"/>
                  </a:lnTo>
                  <a:lnTo>
                    <a:pt x="3334" y="9295"/>
                  </a:lnTo>
                  <a:lnTo>
                    <a:pt x="3747" y="8760"/>
                  </a:lnTo>
                  <a:lnTo>
                    <a:pt x="4185" y="8225"/>
                  </a:lnTo>
                  <a:lnTo>
                    <a:pt x="4648" y="7714"/>
                  </a:lnTo>
                  <a:lnTo>
                    <a:pt x="5086" y="7203"/>
                  </a:lnTo>
                  <a:lnTo>
                    <a:pt x="5159" y="7251"/>
                  </a:lnTo>
                  <a:lnTo>
                    <a:pt x="5280" y="7300"/>
                  </a:lnTo>
                  <a:lnTo>
                    <a:pt x="5378" y="7324"/>
                  </a:lnTo>
                  <a:lnTo>
                    <a:pt x="5499" y="7324"/>
                  </a:lnTo>
                  <a:lnTo>
                    <a:pt x="5645" y="7300"/>
                  </a:lnTo>
                  <a:lnTo>
                    <a:pt x="5791" y="7251"/>
                  </a:lnTo>
                  <a:lnTo>
                    <a:pt x="5913" y="7154"/>
                  </a:lnTo>
                  <a:lnTo>
                    <a:pt x="6010" y="7057"/>
                  </a:lnTo>
                  <a:lnTo>
                    <a:pt x="6205" y="7178"/>
                  </a:lnTo>
                  <a:lnTo>
                    <a:pt x="6400" y="7300"/>
                  </a:lnTo>
                  <a:lnTo>
                    <a:pt x="6716" y="7519"/>
                  </a:lnTo>
                  <a:lnTo>
                    <a:pt x="6862" y="7616"/>
                  </a:lnTo>
                  <a:lnTo>
                    <a:pt x="7032" y="7689"/>
                  </a:lnTo>
                  <a:lnTo>
                    <a:pt x="7057" y="7811"/>
                  </a:lnTo>
                  <a:lnTo>
                    <a:pt x="7105" y="7933"/>
                  </a:lnTo>
                  <a:lnTo>
                    <a:pt x="7154" y="8030"/>
                  </a:lnTo>
                  <a:lnTo>
                    <a:pt x="7227" y="8127"/>
                  </a:lnTo>
                  <a:lnTo>
                    <a:pt x="7324" y="8176"/>
                  </a:lnTo>
                  <a:lnTo>
                    <a:pt x="7397" y="8225"/>
                  </a:lnTo>
                  <a:lnTo>
                    <a:pt x="7495" y="8273"/>
                  </a:lnTo>
                  <a:lnTo>
                    <a:pt x="7714" y="8273"/>
                  </a:lnTo>
                  <a:lnTo>
                    <a:pt x="7835" y="8225"/>
                  </a:lnTo>
                  <a:lnTo>
                    <a:pt x="8006" y="8127"/>
                  </a:lnTo>
                  <a:lnTo>
                    <a:pt x="8152" y="8006"/>
                  </a:lnTo>
                  <a:lnTo>
                    <a:pt x="8225" y="7908"/>
                  </a:lnTo>
                  <a:lnTo>
                    <a:pt x="8273" y="7835"/>
                  </a:lnTo>
                  <a:lnTo>
                    <a:pt x="8298" y="7738"/>
                  </a:lnTo>
                  <a:lnTo>
                    <a:pt x="8322" y="7641"/>
                  </a:lnTo>
                  <a:lnTo>
                    <a:pt x="8322" y="7543"/>
                  </a:lnTo>
                  <a:lnTo>
                    <a:pt x="8298" y="7470"/>
                  </a:lnTo>
                  <a:lnTo>
                    <a:pt x="8468" y="7300"/>
                  </a:lnTo>
                  <a:lnTo>
                    <a:pt x="8614" y="7130"/>
                  </a:lnTo>
                  <a:lnTo>
                    <a:pt x="8906" y="6740"/>
                  </a:lnTo>
                  <a:lnTo>
                    <a:pt x="9173" y="6327"/>
                  </a:lnTo>
                  <a:lnTo>
                    <a:pt x="9417" y="5962"/>
                  </a:lnTo>
                  <a:lnTo>
                    <a:pt x="9782" y="5499"/>
                  </a:lnTo>
                  <a:lnTo>
                    <a:pt x="10195" y="5086"/>
                  </a:lnTo>
                  <a:lnTo>
                    <a:pt x="10268" y="5013"/>
                  </a:lnTo>
                  <a:lnTo>
                    <a:pt x="10366" y="4940"/>
                  </a:lnTo>
                  <a:lnTo>
                    <a:pt x="10585" y="4818"/>
                  </a:lnTo>
                  <a:lnTo>
                    <a:pt x="10706" y="4891"/>
                  </a:lnTo>
                  <a:lnTo>
                    <a:pt x="10828" y="4915"/>
                  </a:lnTo>
                  <a:lnTo>
                    <a:pt x="10950" y="4940"/>
                  </a:lnTo>
                  <a:lnTo>
                    <a:pt x="11096" y="4915"/>
                  </a:lnTo>
                  <a:lnTo>
                    <a:pt x="11193" y="4867"/>
                  </a:lnTo>
                  <a:lnTo>
                    <a:pt x="11266" y="4794"/>
                  </a:lnTo>
                  <a:lnTo>
                    <a:pt x="11363" y="4721"/>
                  </a:lnTo>
                  <a:lnTo>
                    <a:pt x="11436" y="4648"/>
                  </a:lnTo>
                  <a:lnTo>
                    <a:pt x="11704" y="4964"/>
                  </a:lnTo>
                  <a:lnTo>
                    <a:pt x="11874" y="5183"/>
                  </a:lnTo>
                  <a:lnTo>
                    <a:pt x="11801" y="5305"/>
                  </a:lnTo>
                  <a:lnTo>
                    <a:pt x="11777" y="5426"/>
                  </a:lnTo>
                  <a:lnTo>
                    <a:pt x="11753" y="5548"/>
                  </a:lnTo>
                  <a:lnTo>
                    <a:pt x="11777" y="5694"/>
                  </a:lnTo>
                  <a:lnTo>
                    <a:pt x="11826" y="5816"/>
                  </a:lnTo>
                  <a:lnTo>
                    <a:pt x="11899" y="5913"/>
                  </a:lnTo>
                  <a:lnTo>
                    <a:pt x="12020" y="6010"/>
                  </a:lnTo>
                  <a:lnTo>
                    <a:pt x="12142" y="6059"/>
                  </a:lnTo>
                  <a:lnTo>
                    <a:pt x="12264" y="6108"/>
                  </a:lnTo>
                  <a:lnTo>
                    <a:pt x="12410" y="6108"/>
                  </a:lnTo>
                  <a:lnTo>
                    <a:pt x="12531" y="6083"/>
                  </a:lnTo>
                  <a:lnTo>
                    <a:pt x="12653" y="6035"/>
                  </a:lnTo>
                  <a:lnTo>
                    <a:pt x="12726" y="5986"/>
                  </a:lnTo>
                  <a:lnTo>
                    <a:pt x="12799" y="5913"/>
                  </a:lnTo>
                  <a:lnTo>
                    <a:pt x="12872" y="5840"/>
                  </a:lnTo>
                  <a:lnTo>
                    <a:pt x="12921" y="5743"/>
                  </a:lnTo>
                  <a:lnTo>
                    <a:pt x="12969" y="5548"/>
                  </a:lnTo>
                  <a:lnTo>
                    <a:pt x="12969" y="5329"/>
                  </a:lnTo>
                  <a:lnTo>
                    <a:pt x="12969" y="5280"/>
                  </a:lnTo>
                  <a:lnTo>
                    <a:pt x="13042" y="5256"/>
                  </a:lnTo>
                  <a:lnTo>
                    <a:pt x="13383" y="4915"/>
                  </a:lnTo>
                  <a:lnTo>
                    <a:pt x="13748" y="4575"/>
                  </a:lnTo>
                  <a:lnTo>
                    <a:pt x="14454" y="3942"/>
                  </a:lnTo>
                  <a:lnTo>
                    <a:pt x="15111" y="3309"/>
                  </a:lnTo>
                  <a:lnTo>
                    <a:pt x="15768" y="2677"/>
                  </a:lnTo>
                  <a:lnTo>
                    <a:pt x="15792" y="2652"/>
                  </a:lnTo>
                  <a:lnTo>
                    <a:pt x="15914" y="2701"/>
                  </a:lnTo>
                  <a:lnTo>
                    <a:pt x="16157" y="2701"/>
                  </a:lnTo>
                  <a:lnTo>
                    <a:pt x="16279" y="2652"/>
                  </a:lnTo>
                  <a:lnTo>
                    <a:pt x="16376" y="2579"/>
                  </a:lnTo>
                  <a:lnTo>
                    <a:pt x="16449" y="2506"/>
                  </a:lnTo>
                  <a:lnTo>
                    <a:pt x="16522" y="2409"/>
                  </a:lnTo>
                  <a:lnTo>
                    <a:pt x="16595" y="2312"/>
                  </a:lnTo>
                  <a:lnTo>
                    <a:pt x="16643" y="2215"/>
                  </a:lnTo>
                  <a:lnTo>
                    <a:pt x="16668" y="2093"/>
                  </a:lnTo>
                  <a:lnTo>
                    <a:pt x="16692" y="1996"/>
                  </a:lnTo>
                  <a:lnTo>
                    <a:pt x="16692" y="1874"/>
                  </a:lnTo>
                  <a:lnTo>
                    <a:pt x="16668" y="1777"/>
                  </a:lnTo>
                  <a:lnTo>
                    <a:pt x="16643" y="1679"/>
                  </a:lnTo>
                  <a:lnTo>
                    <a:pt x="16570" y="1606"/>
                  </a:lnTo>
                  <a:lnTo>
                    <a:pt x="16522" y="1533"/>
                  </a:lnTo>
                  <a:lnTo>
                    <a:pt x="16424" y="1460"/>
                  </a:lnTo>
                  <a:lnTo>
                    <a:pt x="16352" y="1436"/>
                  </a:lnTo>
                  <a:lnTo>
                    <a:pt x="16254" y="1412"/>
                  </a:lnTo>
                  <a:lnTo>
                    <a:pt x="16157" y="1387"/>
                  </a:lnTo>
                  <a:lnTo>
                    <a:pt x="16011" y="1363"/>
                  </a:lnTo>
                  <a:close/>
                  <a:moveTo>
                    <a:pt x="195" y="0"/>
                  </a:moveTo>
                  <a:lnTo>
                    <a:pt x="146" y="49"/>
                  </a:lnTo>
                  <a:lnTo>
                    <a:pt x="98" y="73"/>
                  </a:lnTo>
                  <a:lnTo>
                    <a:pt x="49" y="195"/>
                  </a:lnTo>
                  <a:lnTo>
                    <a:pt x="0" y="317"/>
                  </a:lnTo>
                  <a:lnTo>
                    <a:pt x="0" y="438"/>
                  </a:lnTo>
                  <a:lnTo>
                    <a:pt x="0" y="584"/>
                  </a:lnTo>
                  <a:lnTo>
                    <a:pt x="25" y="876"/>
                  </a:lnTo>
                  <a:lnTo>
                    <a:pt x="49" y="1120"/>
                  </a:lnTo>
                  <a:lnTo>
                    <a:pt x="49" y="1947"/>
                  </a:lnTo>
                  <a:lnTo>
                    <a:pt x="25" y="2774"/>
                  </a:lnTo>
                  <a:lnTo>
                    <a:pt x="49" y="3601"/>
                  </a:lnTo>
                  <a:lnTo>
                    <a:pt x="25" y="4429"/>
                  </a:lnTo>
                  <a:lnTo>
                    <a:pt x="0" y="6108"/>
                  </a:lnTo>
                  <a:lnTo>
                    <a:pt x="0" y="6984"/>
                  </a:lnTo>
                  <a:lnTo>
                    <a:pt x="0" y="7860"/>
                  </a:lnTo>
                  <a:lnTo>
                    <a:pt x="73" y="9587"/>
                  </a:lnTo>
                  <a:lnTo>
                    <a:pt x="146" y="11315"/>
                  </a:lnTo>
                  <a:lnTo>
                    <a:pt x="171" y="12191"/>
                  </a:lnTo>
                  <a:lnTo>
                    <a:pt x="171" y="13067"/>
                  </a:lnTo>
                  <a:lnTo>
                    <a:pt x="195" y="13188"/>
                  </a:lnTo>
                  <a:lnTo>
                    <a:pt x="268" y="13261"/>
                  </a:lnTo>
                  <a:lnTo>
                    <a:pt x="317" y="13310"/>
                  </a:lnTo>
                  <a:lnTo>
                    <a:pt x="390" y="13310"/>
                  </a:lnTo>
                  <a:lnTo>
                    <a:pt x="900" y="13383"/>
                  </a:lnTo>
                  <a:lnTo>
                    <a:pt x="1898" y="13383"/>
                  </a:lnTo>
                  <a:lnTo>
                    <a:pt x="2409" y="13334"/>
                  </a:lnTo>
                  <a:lnTo>
                    <a:pt x="3431" y="13261"/>
                  </a:lnTo>
                  <a:lnTo>
                    <a:pt x="3942" y="13213"/>
                  </a:lnTo>
                  <a:lnTo>
                    <a:pt x="4453" y="13188"/>
                  </a:lnTo>
                  <a:lnTo>
                    <a:pt x="10025" y="13188"/>
                  </a:lnTo>
                  <a:lnTo>
                    <a:pt x="11169" y="13164"/>
                  </a:lnTo>
                  <a:lnTo>
                    <a:pt x="13432" y="13091"/>
                  </a:lnTo>
                  <a:lnTo>
                    <a:pt x="14575" y="13067"/>
                  </a:lnTo>
                  <a:lnTo>
                    <a:pt x="16741" y="13067"/>
                  </a:lnTo>
                  <a:lnTo>
                    <a:pt x="17276" y="13091"/>
                  </a:lnTo>
                  <a:lnTo>
                    <a:pt x="17544" y="13140"/>
                  </a:lnTo>
                  <a:lnTo>
                    <a:pt x="17811" y="13164"/>
                  </a:lnTo>
                  <a:lnTo>
                    <a:pt x="17933" y="13164"/>
                  </a:lnTo>
                  <a:lnTo>
                    <a:pt x="18030" y="13115"/>
                  </a:lnTo>
                  <a:lnTo>
                    <a:pt x="18103" y="13042"/>
                  </a:lnTo>
                  <a:lnTo>
                    <a:pt x="18152" y="12945"/>
                  </a:lnTo>
                  <a:lnTo>
                    <a:pt x="18152" y="12848"/>
                  </a:lnTo>
                  <a:lnTo>
                    <a:pt x="18128" y="12750"/>
                  </a:lnTo>
                  <a:lnTo>
                    <a:pt x="18055" y="12677"/>
                  </a:lnTo>
                  <a:lnTo>
                    <a:pt x="17957" y="12629"/>
                  </a:lnTo>
                  <a:lnTo>
                    <a:pt x="17495" y="12556"/>
                  </a:lnTo>
                  <a:lnTo>
                    <a:pt x="17008" y="12531"/>
                  </a:lnTo>
                  <a:lnTo>
                    <a:pt x="16084" y="12507"/>
                  </a:lnTo>
                  <a:lnTo>
                    <a:pt x="14940" y="12483"/>
                  </a:lnTo>
                  <a:lnTo>
                    <a:pt x="13821" y="12507"/>
                  </a:lnTo>
                  <a:lnTo>
                    <a:pt x="11534" y="12580"/>
                  </a:lnTo>
                  <a:lnTo>
                    <a:pt x="10414" y="12604"/>
                  </a:lnTo>
                  <a:lnTo>
                    <a:pt x="9271" y="12629"/>
                  </a:lnTo>
                  <a:lnTo>
                    <a:pt x="7032" y="12604"/>
                  </a:lnTo>
                  <a:lnTo>
                    <a:pt x="5913" y="12604"/>
                  </a:lnTo>
                  <a:lnTo>
                    <a:pt x="4818" y="12629"/>
                  </a:lnTo>
                  <a:lnTo>
                    <a:pt x="3796" y="12677"/>
                  </a:lnTo>
                  <a:lnTo>
                    <a:pt x="2774" y="12726"/>
                  </a:lnTo>
                  <a:lnTo>
                    <a:pt x="1752" y="12799"/>
                  </a:lnTo>
                  <a:lnTo>
                    <a:pt x="730" y="12848"/>
                  </a:lnTo>
                  <a:lnTo>
                    <a:pt x="681" y="11169"/>
                  </a:lnTo>
                  <a:lnTo>
                    <a:pt x="608" y="9490"/>
                  </a:lnTo>
                  <a:lnTo>
                    <a:pt x="535" y="7787"/>
                  </a:lnTo>
                  <a:lnTo>
                    <a:pt x="535" y="6959"/>
                  </a:lnTo>
                  <a:lnTo>
                    <a:pt x="535" y="6108"/>
                  </a:lnTo>
                  <a:lnTo>
                    <a:pt x="560" y="4356"/>
                  </a:lnTo>
                  <a:lnTo>
                    <a:pt x="560" y="2579"/>
                  </a:lnTo>
                  <a:lnTo>
                    <a:pt x="560" y="1752"/>
                  </a:lnTo>
                  <a:lnTo>
                    <a:pt x="584" y="1363"/>
                  </a:lnTo>
                  <a:lnTo>
                    <a:pt x="584" y="949"/>
                  </a:lnTo>
                  <a:lnTo>
                    <a:pt x="560" y="706"/>
                  </a:lnTo>
                  <a:lnTo>
                    <a:pt x="535" y="438"/>
                  </a:lnTo>
                  <a:lnTo>
                    <a:pt x="511" y="317"/>
                  </a:lnTo>
                  <a:lnTo>
                    <a:pt x="463" y="219"/>
                  </a:lnTo>
                  <a:lnTo>
                    <a:pt x="390" y="98"/>
                  </a:lnTo>
                  <a:lnTo>
                    <a:pt x="317" y="25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0068C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" name="Shape 301"/>
            <p:cNvSpPr>
              <a:spLocks noChangeAspect="1"/>
            </p:cNvSpPr>
            <p:nvPr/>
          </p:nvSpPr>
          <p:spPr>
            <a:xfrm>
              <a:off x="7582666" y="5849488"/>
              <a:ext cx="640943" cy="648000"/>
            </a:xfrm>
            <a:custGeom>
              <a:avLst/>
              <a:gdLst/>
              <a:ahLst/>
              <a:cxnLst/>
              <a:rect l="0" t="0" r="0" b="0"/>
              <a:pathLst>
                <a:path w="17618" h="17812" extrusionOk="0">
                  <a:moveTo>
                    <a:pt x="8785" y="3553"/>
                  </a:moveTo>
                  <a:lnTo>
                    <a:pt x="8931" y="3845"/>
                  </a:lnTo>
                  <a:lnTo>
                    <a:pt x="9052" y="4137"/>
                  </a:lnTo>
                  <a:lnTo>
                    <a:pt x="9223" y="4453"/>
                  </a:lnTo>
                  <a:lnTo>
                    <a:pt x="9198" y="4502"/>
                  </a:lnTo>
                  <a:lnTo>
                    <a:pt x="9198" y="4551"/>
                  </a:lnTo>
                  <a:lnTo>
                    <a:pt x="9223" y="4599"/>
                  </a:lnTo>
                  <a:lnTo>
                    <a:pt x="9247" y="4624"/>
                  </a:lnTo>
                  <a:lnTo>
                    <a:pt x="9393" y="4721"/>
                  </a:lnTo>
                  <a:lnTo>
                    <a:pt x="9539" y="4794"/>
                  </a:lnTo>
                  <a:lnTo>
                    <a:pt x="9685" y="4842"/>
                  </a:lnTo>
                  <a:lnTo>
                    <a:pt x="9855" y="4891"/>
                  </a:lnTo>
                  <a:lnTo>
                    <a:pt x="10220" y="4940"/>
                  </a:lnTo>
                  <a:lnTo>
                    <a:pt x="10561" y="4988"/>
                  </a:lnTo>
                  <a:lnTo>
                    <a:pt x="10366" y="5110"/>
                  </a:lnTo>
                  <a:lnTo>
                    <a:pt x="10172" y="5256"/>
                  </a:lnTo>
                  <a:lnTo>
                    <a:pt x="10001" y="5378"/>
                  </a:lnTo>
                  <a:lnTo>
                    <a:pt x="9831" y="5524"/>
                  </a:lnTo>
                  <a:lnTo>
                    <a:pt x="9734" y="5548"/>
                  </a:lnTo>
                  <a:lnTo>
                    <a:pt x="9661" y="5572"/>
                  </a:lnTo>
                  <a:lnTo>
                    <a:pt x="9612" y="5645"/>
                  </a:lnTo>
                  <a:lnTo>
                    <a:pt x="9588" y="5743"/>
                  </a:lnTo>
                  <a:lnTo>
                    <a:pt x="9588" y="5962"/>
                  </a:lnTo>
                  <a:lnTo>
                    <a:pt x="9636" y="6156"/>
                  </a:lnTo>
                  <a:lnTo>
                    <a:pt x="9758" y="6570"/>
                  </a:lnTo>
                  <a:lnTo>
                    <a:pt x="9831" y="6911"/>
                  </a:lnTo>
                  <a:lnTo>
                    <a:pt x="9831" y="6911"/>
                  </a:lnTo>
                  <a:lnTo>
                    <a:pt x="9466" y="6740"/>
                  </a:lnTo>
                  <a:lnTo>
                    <a:pt x="9125" y="6546"/>
                  </a:lnTo>
                  <a:lnTo>
                    <a:pt x="8979" y="6473"/>
                  </a:lnTo>
                  <a:lnTo>
                    <a:pt x="8785" y="6400"/>
                  </a:lnTo>
                  <a:lnTo>
                    <a:pt x="8687" y="6400"/>
                  </a:lnTo>
                  <a:lnTo>
                    <a:pt x="8614" y="6473"/>
                  </a:lnTo>
                  <a:lnTo>
                    <a:pt x="8444" y="6497"/>
                  </a:lnTo>
                  <a:lnTo>
                    <a:pt x="8274" y="6570"/>
                  </a:lnTo>
                  <a:lnTo>
                    <a:pt x="7957" y="6765"/>
                  </a:lnTo>
                  <a:lnTo>
                    <a:pt x="7592" y="6984"/>
                  </a:lnTo>
                  <a:lnTo>
                    <a:pt x="7714" y="6351"/>
                  </a:lnTo>
                  <a:lnTo>
                    <a:pt x="7787" y="6083"/>
                  </a:lnTo>
                  <a:lnTo>
                    <a:pt x="7836" y="6083"/>
                  </a:lnTo>
                  <a:lnTo>
                    <a:pt x="7909" y="6059"/>
                  </a:lnTo>
                  <a:lnTo>
                    <a:pt x="7957" y="6035"/>
                  </a:lnTo>
                  <a:lnTo>
                    <a:pt x="8006" y="5986"/>
                  </a:lnTo>
                  <a:lnTo>
                    <a:pt x="8030" y="5937"/>
                  </a:lnTo>
                  <a:lnTo>
                    <a:pt x="8030" y="5889"/>
                  </a:lnTo>
                  <a:lnTo>
                    <a:pt x="8030" y="5816"/>
                  </a:lnTo>
                  <a:lnTo>
                    <a:pt x="8006" y="5767"/>
                  </a:lnTo>
                  <a:lnTo>
                    <a:pt x="7860" y="5572"/>
                  </a:lnTo>
                  <a:lnTo>
                    <a:pt x="7690" y="5426"/>
                  </a:lnTo>
                  <a:lnTo>
                    <a:pt x="7300" y="5159"/>
                  </a:lnTo>
                  <a:lnTo>
                    <a:pt x="6960" y="4915"/>
                  </a:lnTo>
                  <a:lnTo>
                    <a:pt x="7057" y="4915"/>
                  </a:lnTo>
                  <a:lnTo>
                    <a:pt x="7325" y="4867"/>
                  </a:lnTo>
                  <a:lnTo>
                    <a:pt x="7592" y="4818"/>
                  </a:lnTo>
                  <a:lnTo>
                    <a:pt x="7884" y="4745"/>
                  </a:lnTo>
                  <a:lnTo>
                    <a:pt x="8006" y="4721"/>
                  </a:lnTo>
                  <a:lnTo>
                    <a:pt x="8128" y="4648"/>
                  </a:lnTo>
                  <a:lnTo>
                    <a:pt x="8201" y="4599"/>
                  </a:lnTo>
                  <a:lnTo>
                    <a:pt x="8225" y="4526"/>
                  </a:lnTo>
                  <a:lnTo>
                    <a:pt x="8298" y="4453"/>
                  </a:lnTo>
                  <a:lnTo>
                    <a:pt x="8371" y="4380"/>
                  </a:lnTo>
                  <a:lnTo>
                    <a:pt x="8493" y="4186"/>
                  </a:lnTo>
                  <a:lnTo>
                    <a:pt x="8663" y="3821"/>
                  </a:lnTo>
                  <a:lnTo>
                    <a:pt x="8785" y="3553"/>
                  </a:lnTo>
                  <a:close/>
                  <a:moveTo>
                    <a:pt x="8712" y="3042"/>
                  </a:moveTo>
                  <a:lnTo>
                    <a:pt x="8614" y="3091"/>
                  </a:lnTo>
                  <a:lnTo>
                    <a:pt x="8541" y="3139"/>
                  </a:lnTo>
                  <a:lnTo>
                    <a:pt x="8468" y="3237"/>
                  </a:lnTo>
                  <a:lnTo>
                    <a:pt x="8347" y="3431"/>
                  </a:lnTo>
                  <a:lnTo>
                    <a:pt x="8274" y="3602"/>
                  </a:lnTo>
                  <a:lnTo>
                    <a:pt x="8152" y="3821"/>
                  </a:lnTo>
                  <a:lnTo>
                    <a:pt x="8006" y="4040"/>
                  </a:lnTo>
                  <a:lnTo>
                    <a:pt x="7909" y="4161"/>
                  </a:lnTo>
                  <a:lnTo>
                    <a:pt x="7860" y="4234"/>
                  </a:lnTo>
                  <a:lnTo>
                    <a:pt x="7811" y="4307"/>
                  </a:lnTo>
                  <a:lnTo>
                    <a:pt x="7617" y="4356"/>
                  </a:lnTo>
                  <a:lnTo>
                    <a:pt x="7398" y="4405"/>
                  </a:lnTo>
                  <a:lnTo>
                    <a:pt x="7008" y="4526"/>
                  </a:lnTo>
                  <a:lnTo>
                    <a:pt x="6643" y="4575"/>
                  </a:lnTo>
                  <a:lnTo>
                    <a:pt x="6546" y="4599"/>
                  </a:lnTo>
                  <a:lnTo>
                    <a:pt x="6449" y="4648"/>
                  </a:lnTo>
                  <a:lnTo>
                    <a:pt x="6400" y="4697"/>
                  </a:lnTo>
                  <a:lnTo>
                    <a:pt x="6376" y="4745"/>
                  </a:lnTo>
                  <a:lnTo>
                    <a:pt x="6400" y="4818"/>
                  </a:lnTo>
                  <a:lnTo>
                    <a:pt x="6449" y="4867"/>
                  </a:lnTo>
                  <a:lnTo>
                    <a:pt x="6449" y="4940"/>
                  </a:lnTo>
                  <a:lnTo>
                    <a:pt x="6497" y="5013"/>
                  </a:lnTo>
                  <a:lnTo>
                    <a:pt x="6619" y="5159"/>
                  </a:lnTo>
                  <a:lnTo>
                    <a:pt x="6741" y="5280"/>
                  </a:lnTo>
                  <a:lnTo>
                    <a:pt x="6887" y="5378"/>
                  </a:lnTo>
                  <a:lnTo>
                    <a:pt x="7495" y="5889"/>
                  </a:lnTo>
                  <a:lnTo>
                    <a:pt x="7446" y="5962"/>
                  </a:lnTo>
                  <a:lnTo>
                    <a:pt x="7398" y="6059"/>
                  </a:lnTo>
                  <a:lnTo>
                    <a:pt x="7325" y="6229"/>
                  </a:lnTo>
                  <a:lnTo>
                    <a:pt x="7179" y="6765"/>
                  </a:lnTo>
                  <a:lnTo>
                    <a:pt x="7057" y="7300"/>
                  </a:lnTo>
                  <a:lnTo>
                    <a:pt x="7057" y="7397"/>
                  </a:lnTo>
                  <a:lnTo>
                    <a:pt x="7106" y="7470"/>
                  </a:lnTo>
                  <a:lnTo>
                    <a:pt x="7154" y="7519"/>
                  </a:lnTo>
                  <a:lnTo>
                    <a:pt x="7203" y="7543"/>
                  </a:lnTo>
                  <a:lnTo>
                    <a:pt x="7276" y="7568"/>
                  </a:lnTo>
                  <a:lnTo>
                    <a:pt x="7349" y="7543"/>
                  </a:lnTo>
                  <a:lnTo>
                    <a:pt x="7422" y="7519"/>
                  </a:lnTo>
                  <a:lnTo>
                    <a:pt x="7471" y="7446"/>
                  </a:lnTo>
                  <a:lnTo>
                    <a:pt x="7617" y="7397"/>
                  </a:lnTo>
                  <a:lnTo>
                    <a:pt x="7763" y="7324"/>
                  </a:lnTo>
                  <a:lnTo>
                    <a:pt x="8030" y="7178"/>
                  </a:lnTo>
                  <a:lnTo>
                    <a:pt x="8371" y="7032"/>
                  </a:lnTo>
                  <a:lnTo>
                    <a:pt x="8541" y="6935"/>
                  </a:lnTo>
                  <a:lnTo>
                    <a:pt x="8712" y="6838"/>
                  </a:lnTo>
                  <a:lnTo>
                    <a:pt x="8736" y="6838"/>
                  </a:lnTo>
                  <a:lnTo>
                    <a:pt x="8833" y="6935"/>
                  </a:lnTo>
                  <a:lnTo>
                    <a:pt x="8955" y="7008"/>
                  </a:lnTo>
                  <a:lnTo>
                    <a:pt x="9174" y="7130"/>
                  </a:lnTo>
                  <a:lnTo>
                    <a:pt x="9369" y="7251"/>
                  </a:lnTo>
                  <a:lnTo>
                    <a:pt x="9612" y="7373"/>
                  </a:lnTo>
                  <a:lnTo>
                    <a:pt x="9855" y="7446"/>
                  </a:lnTo>
                  <a:lnTo>
                    <a:pt x="10074" y="7519"/>
                  </a:lnTo>
                  <a:lnTo>
                    <a:pt x="10147" y="7495"/>
                  </a:lnTo>
                  <a:lnTo>
                    <a:pt x="10220" y="7470"/>
                  </a:lnTo>
                  <a:lnTo>
                    <a:pt x="10269" y="7446"/>
                  </a:lnTo>
                  <a:lnTo>
                    <a:pt x="10293" y="7373"/>
                  </a:lnTo>
                  <a:lnTo>
                    <a:pt x="10293" y="7324"/>
                  </a:lnTo>
                  <a:lnTo>
                    <a:pt x="10293" y="7251"/>
                  </a:lnTo>
                  <a:lnTo>
                    <a:pt x="10293" y="7178"/>
                  </a:lnTo>
                  <a:lnTo>
                    <a:pt x="10245" y="7130"/>
                  </a:lnTo>
                  <a:lnTo>
                    <a:pt x="10269" y="7032"/>
                  </a:lnTo>
                  <a:lnTo>
                    <a:pt x="10269" y="6935"/>
                  </a:lnTo>
                  <a:lnTo>
                    <a:pt x="10245" y="6716"/>
                  </a:lnTo>
                  <a:lnTo>
                    <a:pt x="10196" y="6497"/>
                  </a:lnTo>
                  <a:lnTo>
                    <a:pt x="10123" y="6278"/>
                  </a:lnTo>
                  <a:lnTo>
                    <a:pt x="10074" y="6059"/>
                  </a:lnTo>
                  <a:lnTo>
                    <a:pt x="10050" y="5840"/>
                  </a:lnTo>
                  <a:lnTo>
                    <a:pt x="10293" y="5694"/>
                  </a:lnTo>
                  <a:lnTo>
                    <a:pt x="10537" y="5524"/>
                  </a:lnTo>
                  <a:lnTo>
                    <a:pt x="10683" y="5426"/>
                  </a:lnTo>
                  <a:lnTo>
                    <a:pt x="10829" y="5305"/>
                  </a:lnTo>
                  <a:lnTo>
                    <a:pt x="10975" y="5183"/>
                  </a:lnTo>
                  <a:lnTo>
                    <a:pt x="11096" y="5037"/>
                  </a:lnTo>
                  <a:lnTo>
                    <a:pt x="11121" y="4940"/>
                  </a:lnTo>
                  <a:lnTo>
                    <a:pt x="11096" y="4842"/>
                  </a:lnTo>
                  <a:lnTo>
                    <a:pt x="11121" y="4745"/>
                  </a:lnTo>
                  <a:lnTo>
                    <a:pt x="11072" y="4648"/>
                  </a:lnTo>
                  <a:lnTo>
                    <a:pt x="10999" y="4551"/>
                  </a:lnTo>
                  <a:lnTo>
                    <a:pt x="10950" y="4526"/>
                  </a:lnTo>
                  <a:lnTo>
                    <a:pt x="10877" y="4526"/>
                  </a:lnTo>
                  <a:lnTo>
                    <a:pt x="10610" y="4502"/>
                  </a:lnTo>
                  <a:lnTo>
                    <a:pt x="10318" y="4453"/>
                  </a:lnTo>
                  <a:lnTo>
                    <a:pt x="10026" y="4429"/>
                  </a:lnTo>
                  <a:lnTo>
                    <a:pt x="9734" y="4380"/>
                  </a:lnTo>
                  <a:lnTo>
                    <a:pt x="9709" y="4283"/>
                  </a:lnTo>
                  <a:lnTo>
                    <a:pt x="9490" y="3942"/>
                  </a:lnTo>
                  <a:lnTo>
                    <a:pt x="9296" y="3602"/>
                  </a:lnTo>
                  <a:lnTo>
                    <a:pt x="9150" y="3334"/>
                  </a:lnTo>
                  <a:lnTo>
                    <a:pt x="9052" y="3212"/>
                  </a:lnTo>
                  <a:lnTo>
                    <a:pt x="8979" y="3164"/>
                  </a:lnTo>
                  <a:lnTo>
                    <a:pt x="8906" y="3139"/>
                  </a:lnTo>
                  <a:lnTo>
                    <a:pt x="8882" y="3139"/>
                  </a:lnTo>
                  <a:lnTo>
                    <a:pt x="8858" y="3091"/>
                  </a:lnTo>
                  <a:lnTo>
                    <a:pt x="8785" y="3066"/>
                  </a:lnTo>
                  <a:lnTo>
                    <a:pt x="8712" y="3042"/>
                  </a:lnTo>
                  <a:close/>
                  <a:moveTo>
                    <a:pt x="14430" y="2507"/>
                  </a:moveTo>
                  <a:lnTo>
                    <a:pt x="14576" y="2531"/>
                  </a:lnTo>
                  <a:lnTo>
                    <a:pt x="14868" y="2531"/>
                  </a:lnTo>
                  <a:lnTo>
                    <a:pt x="15403" y="2580"/>
                  </a:lnTo>
                  <a:lnTo>
                    <a:pt x="15695" y="2604"/>
                  </a:lnTo>
                  <a:lnTo>
                    <a:pt x="15987" y="2604"/>
                  </a:lnTo>
                  <a:lnTo>
                    <a:pt x="15890" y="2945"/>
                  </a:lnTo>
                  <a:lnTo>
                    <a:pt x="15865" y="3310"/>
                  </a:lnTo>
                  <a:lnTo>
                    <a:pt x="15817" y="3675"/>
                  </a:lnTo>
                  <a:lnTo>
                    <a:pt x="15768" y="4015"/>
                  </a:lnTo>
                  <a:lnTo>
                    <a:pt x="15671" y="4599"/>
                  </a:lnTo>
                  <a:lnTo>
                    <a:pt x="15500" y="5159"/>
                  </a:lnTo>
                  <a:lnTo>
                    <a:pt x="15306" y="5718"/>
                  </a:lnTo>
                  <a:lnTo>
                    <a:pt x="15184" y="5986"/>
                  </a:lnTo>
                  <a:lnTo>
                    <a:pt x="15062" y="6254"/>
                  </a:lnTo>
                  <a:lnTo>
                    <a:pt x="14843" y="6594"/>
                  </a:lnTo>
                  <a:lnTo>
                    <a:pt x="14576" y="6935"/>
                  </a:lnTo>
                  <a:lnTo>
                    <a:pt x="14308" y="7227"/>
                  </a:lnTo>
                  <a:lnTo>
                    <a:pt x="14040" y="7543"/>
                  </a:lnTo>
                  <a:lnTo>
                    <a:pt x="13700" y="7860"/>
                  </a:lnTo>
                  <a:lnTo>
                    <a:pt x="13335" y="8127"/>
                  </a:lnTo>
                  <a:lnTo>
                    <a:pt x="13286" y="8152"/>
                  </a:lnTo>
                  <a:lnTo>
                    <a:pt x="13408" y="7641"/>
                  </a:lnTo>
                  <a:lnTo>
                    <a:pt x="13529" y="7251"/>
                  </a:lnTo>
                  <a:lnTo>
                    <a:pt x="13602" y="6862"/>
                  </a:lnTo>
                  <a:lnTo>
                    <a:pt x="13724" y="6059"/>
                  </a:lnTo>
                  <a:lnTo>
                    <a:pt x="13748" y="5937"/>
                  </a:lnTo>
                  <a:lnTo>
                    <a:pt x="13992" y="4624"/>
                  </a:lnTo>
                  <a:lnTo>
                    <a:pt x="14089" y="4088"/>
                  </a:lnTo>
                  <a:lnTo>
                    <a:pt x="14186" y="3553"/>
                  </a:lnTo>
                  <a:lnTo>
                    <a:pt x="14259" y="3018"/>
                  </a:lnTo>
                  <a:lnTo>
                    <a:pt x="14284" y="2507"/>
                  </a:lnTo>
                  <a:close/>
                  <a:moveTo>
                    <a:pt x="2118" y="2482"/>
                  </a:moveTo>
                  <a:lnTo>
                    <a:pt x="2677" y="2507"/>
                  </a:lnTo>
                  <a:lnTo>
                    <a:pt x="3261" y="2555"/>
                  </a:lnTo>
                  <a:lnTo>
                    <a:pt x="3213" y="2750"/>
                  </a:lnTo>
                  <a:lnTo>
                    <a:pt x="3213" y="2945"/>
                  </a:lnTo>
                  <a:lnTo>
                    <a:pt x="3237" y="3310"/>
                  </a:lnTo>
                  <a:lnTo>
                    <a:pt x="3286" y="3699"/>
                  </a:lnTo>
                  <a:lnTo>
                    <a:pt x="3334" y="4064"/>
                  </a:lnTo>
                  <a:lnTo>
                    <a:pt x="3456" y="4842"/>
                  </a:lnTo>
                  <a:lnTo>
                    <a:pt x="3529" y="5305"/>
                  </a:lnTo>
                  <a:lnTo>
                    <a:pt x="3602" y="5791"/>
                  </a:lnTo>
                  <a:lnTo>
                    <a:pt x="3699" y="6254"/>
                  </a:lnTo>
                  <a:lnTo>
                    <a:pt x="3845" y="6716"/>
                  </a:lnTo>
                  <a:lnTo>
                    <a:pt x="3991" y="7154"/>
                  </a:lnTo>
                  <a:lnTo>
                    <a:pt x="4162" y="7592"/>
                  </a:lnTo>
                  <a:lnTo>
                    <a:pt x="4381" y="8030"/>
                  </a:lnTo>
                  <a:lnTo>
                    <a:pt x="4600" y="8444"/>
                  </a:lnTo>
                  <a:lnTo>
                    <a:pt x="4381" y="8346"/>
                  </a:lnTo>
                  <a:lnTo>
                    <a:pt x="4162" y="8225"/>
                  </a:lnTo>
                  <a:lnTo>
                    <a:pt x="3967" y="8103"/>
                  </a:lnTo>
                  <a:lnTo>
                    <a:pt x="3772" y="7933"/>
                  </a:lnTo>
                  <a:lnTo>
                    <a:pt x="3602" y="7762"/>
                  </a:lnTo>
                  <a:lnTo>
                    <a:pt x="3407" y="7568"/>
                  </a:lnTo>
                  <a:lnTo>
                    <a:pt x="3091" y="7130"/>
                  </a:lnTo>
                  <a:lnTo>
                    <a:pt x="2823" y="6692"/>
                  </a:lnTo>
                  <a:lnTo>
                    <a:pt x="2580" y="6229"/>
                  </a:lnTo>
                  <a:lnTo>
                    <a:pt x="2385" y="5767"/>
                  </a:lnTo>
                  <a:lnTo>
                    <a:pt x="2191" y="5305"/>
                  </a:lnTo>
                  <a:lnTo>
                    <a:pt x="1947" y="4624"/>
                  </a:lnTo>
                  <a:lnTo>
                    <a:pt x="1728" y="3918"/>
                  </a:lnTo>
                  <a:lnTo>
                    <a:pt x="1607" y="3480"/>
                  </a:lnTo>
                  <a:lnTo>
                    <a:pt x="1534" y="3042"/>
                  </a:lnTo>
                  <a:lnTo>
                    <a:pt x="1534" y="2920"/>
                  </a:lnTo>
                  <a:lnTo>
                    <a:pt x="1534" y="2799"/>
                  </a:lnTo>
                  <a:lnTo>
                    <a:pt x="1558" y="2677"/>
                  </a:lnTo>
                  <a:lnTo>
                    <a:pt x="1534" y="2555"/>
                  </a:lnTo>
                  <a:lnTo>
                    <a:pt x="1850" y="2507"/>
                  </a:lnTo>
                  <a:lnTo>
                    <a:pt x="2118" y="2482"/>
                  </a:lnTo>
                  <a:close/>
                  <a:moveTo>
                    <a:pt x="1850" y="1996"/>
                  </a:moveTo>
                  <a:lnTo>
                    <a:pt x="1558" y="2044"/>
                  </a:lnTo>
                  <a:lnTo>
                    <a:pt x="1412" y="2069"/>
                  </a:lnTo>
                  <a:lnTo>
                    <a:pt x="1290" y="2142"/>
                  </a:lnTo>
                  <a:lnTo>
                    <a:pt x="1193" y="2215"/>
                  </a:lnTo>
                  <a:lnTo>
                    <a:pt x="1120" y="2336"/>
                  </a:lnTo>
                  <a:lnTo>
                    <a:pt x="1120" y="2409"/>
                  </a:lnTo>
                  <a:lnTo>
                    <a:pt x="1169" y="2482"/>
                  </a:lnTo>
                  <a:lnTo>
                    <a:pt x="1096" y="2604"/>
                  </a:lnTo>
                  <a:lnTo>
                    <a:pt x="1047" y="2750"/>
                  </a:lnTo>
                  <a:lnTo>
                    <a:pt x="1023" y="2945"/>
                  </a:lnTo>
                  <a:lnTo>
                    <a:pt x="1023" y="3139"/>
                  </a:lnTo>
                  <a:lnTo>
                    <a:pt x="1047" y="3358"/>
                  </a:lnTo>
                  <a:lnTo>
                    <a:pt x="1071" y="3577"/>
                  </a:lnTo>
                  <a:lnTo>
                    <a:pt x="1193" y="4064"/>
                  </a:lnTo>
                  <a:lnTo>
                    <a:pt x="1363" y="4551"/>
                  </a:lnTo>
                  <a:lnTo>
                    <a:pt x="1509" y="4988"/>
                  </a:lnTo>
                  <a:lnTo>
                    <a:pt x="1753" y="5597"/>
                  </a:lnTo>
                  <a:lnTo>
                    <a:pt x="1972" y="6132"/>
                  </a:lnTo>
                  <a:lnTo>
                    <a:pt x="2215" y="6692"/>
                  </a:lnTo>
                  <a:lnTo>
                    <a:pt x="2531" y="7227"/>
                  </a:lnTo>
                  <a:lnTo>
                    <a:pt x="2726" y="7495"/>
                  </a:lnTo>
                  <a:lnTo>
                    <a:pt x="2896" y="7762"/>
                  </a:lnTo>
                  <a:lnTo>
                    <a:pt x="3115" y="7981"/>
                  </a:lnTo>
                  <a:lnTo>
                    <a:pt x="3334" y="8200"/>
                  </a:lnTo>
                  <a:lnTo>
                    <a:pt x="3553" y="8395"/>
                  </a:lnTo>
                  <a:lnTo>
                    <a:pt x="3797" y="8565"/>
                  </a:lnTo>
                  <a:lnTo>
                    <a:pt x="4064" y="8711"/>
                  </a:lnTo>
                  <a:lnTo>
                    <a:pt x="4332" y="8833"/>
                  </a:lnTo>
                  <a:lnTo>
                    <a:pt x="4624" y="8882"/>
                  </a:lnTo>
                  <a:lnTo>
                    <a:pt x="4916" y="8930"/>
                  </a:lnTo>
                  <a:lnTo>
                    <a:pt x="4964" y="8906"/>
                  </a:lnTo>
                  <a:lnTo>
                    <a:pt x="5013" y="8906"/>
                  </a:lnTo>
                  <a:lnTo>
                    <a:pt x="5062" y="8833"/>
                  </a:lnTo>
                  <a:lnTo>
                    <a:pt x="5110" y="8736"/>
                  </a:lnTo>
                  <a:lnTo>
                    <a:pt x="5086" y="8663"/>
                  </a:lnTo>
                  <a:lnTo>
                    <a:pt x="5110" y="8590"/>
                  </a:lnTo>
                  <a:lnTo>
                    <a:pt x="5135" y="8492"/>
                  </a:lnTo>
                  <a:lnTo>
                    <a:pt x="5110" y="8322"/>
                  </a:lnTo>
                  <a:lnTo>
                    <a:pt x="5037" y="8152"/>
                  </a:lnTo>
                  <a:lnTo>
                    <a:pt x="4940" y="7957"/>
                  </a:lnTo>
                  <a:lnTo>
                    <a:pt x="4721" y="7568"/>
                  </a:lnTo>
                  <a:lnTo>
                    <a:pt x="4527" y="7276"/>
                  </a:lnTo>
                  <a:lnTo>
                    <a:pt x="4405" y="7032"/>
                  </a:lnTo>
                  <a:lnTo>
                    <a:pt x="4283" y="6740"/>
                  </a:lnTo>
                  <a:lnTo>
                    <a:pt x="4186" y="6448"/>
                  </a:lnTo>
                  <a:lnTo>
                    <a:pt x="4113" y="6156"/>
                  </a:lnTo>
                  <a:lnTo>
                    <a:pt x="4040" y="5864"/>
                  </a:lnTo>
                  <a:lnTo>
                    <a:pt x="3991" y="5572"/>
                  </a:lnTo>
                  <a:lnTo>
                    <a:pt x="3918" y="4964"/>
                  </a:lnTo>
                  <a:lnTo>
                    <a:pt x="3894" y="4672"/>
                  </a:lnTo>
                  <a:lnTo>
                    <a:pt x="3845" y="4380"/>
                  </a:lnTo>
                  <a:lnTo>
                    <a:pt x="3724" y="3796"/>
                  </a:lnTo>
                  <a:lnTo>
                    <a:pt x="3651" y="3480"/>
                  </a:lnTo>
                  <a:lnTo>
                    <a:pt x="3626" y="3188"/>
                  </a:lnTo>
                  <a:lnTo>
                    <a:pt x="3602" y="2896"/>
                  </a:lnTo>
                  <a:lnTo>
                    <a:pt x="3602" y="2580"/>
                  </a:lnTo>
                  <a:lnTo>
                    <a:pt x="3699" y="2555"/>
                  </a:lnTo>
                  <a:lnTo>
                    <a:pt x="3748" y="2507"/>
                  </a:lnTo>
                  <a:lnTo>
                    <a:pt x="3797" y="2409"/>
                  </a:lnTo>
                  <a:lnTo>
                    <a:pt x="3821" y="2336"/>
                  </a:lnTo>
                  <a:lnTo>
                    <a:pt x="3821" y="2263"/>
                  </a:lnTo>
                  <a:lnTo>
                    <a:pt x="3797" y="2190"/>
                  </a:lnTo>
                  <a:lnTo>
                    <a:pt x="3724" y="2117"/>
                  </a:lnTo>
                  <a:lnTo>
                    <a:pt x="3651" y="2093"/>
                  </a:lnTo>
                  <a:lnTo>
                    <a:pt x="2872" y="2020"/>
                  </a:lnTo>
                  <a:lnTo>
                    <a:pt x="2507" y="1996"/>
                  </a:lnTo>
                  <a:close/>
                  <a:moveTo>
                    <a:pt x="16425" y="1558"/>
                  </a:moveTo>
                  <a:lnTo>
                    <a:pt x="16522" y="1582"/>
                  </a:lnTo>
                  <a:lnTo>
                    <a:pt x="16717" y="1679"/>
                  </a:lnTo>
                  <a:lnTo>
                    <a:pt x="16839" y="1801"/>
                  </a:lnTo>
                  <a:lnTo>
                    <a:pt x="16960" y="1971"/>
                  </a:lnTo>
                  <a:lnTo>
                    <a:pt x="17033" y="2166"/>
                  </a:lnTo>
                  <a:lnTo>
                    <a:pt x="17106" y="2385"/>
                  </a:lnTo>
                  <a:lnTo>
                    <a:pt x="17131" y="2628"/>
                  </a:lnTo>
                  <a:lnTo>
                    <a:pt x="17155" y="2872"/>
                  </a:lnTo>
                  <a:lnTo>
                    <a:pt x="17131" y="3407"/>
                  </a:lnTo>
                  <a:lnTo>
                    <a:pt x="17058" y="3918"/>
                  </a:lnTo>
                  <a:lnTo>
                    <a:pt x="16985" y="4356"/>
                  </a:lnTo>
                  <a:lnTo>
                    <a:pt x="16936" y="4672"/>
                  </a:lnTo>
                  <a:lnTo>
                    <a:pt x="16814" y="5134"/>
                  </a:lnTo>
                  <a:lnTo>
                    <a:pt x="16668" y="5572"/>
                  </a:lnTo>
                  <a:lnTo>
                    <a:pt x="16498" y="6010"/>
                  </a:lnTo>
                  <a:lnTo>
                    <a:pt x="16279" y="6424"/>
                  </a:lnTo>
                  <a:lnTo>
                    <a:pt x="16060" y="6838"/>
                  </a:lnTo>
                  <a:lnTo>
                    <a:pt x="15792" y="7227"/>
                  </a:lnTo>
                  <a:lnTo>
                    <a:pt x="15525" y="7592"/>
                  </a:lnTo>
                  <a:lnTo>
                    <a:pt x="15233" y="7957"/>
                  </a:lnTo>
                  <a:lnTo>
                    <a:pt x="15062" y="8127"/>
                  </a:lnTo>
                  <a:lnTo>
                    <a:pt x="14892" y="8298"/>
                  </a:lnTo>
                  <a:lnTo>
                    <a:pt x="14503" y="8614"/>
                  </a:lnTo>
                  <a:lnTo>
                    <a:pt x="14089" y="8906"/>
                  </a:lnTo>
                  <a:lnTo>
                    <a:pt x="13675" y="9149"/>
                  </a:lnTo>
                  <a:lnTo>
                    <a:pt x="13456" y="9247"/>
                  </a:lnTo>
                  <a:lnTo>
                    <a:pt x="13262" y="9320"/>
                  </a:lnTo>
                  <a:lnTo>
                    <a:pt x="12824" y="9441"/>
                  </a:lnTo>
                  <a:lnTo>
                    <a:pt x="12970" y="9076"/>
                  </a:lnTo>
                  <a:lnTo>
                    <a:pt x="13091" y="8760"/>
                  </a:lnTo>
                  <a:lnTo>
                    <a:pt x="13237" y="8711"/>
                  </a:lnTo>
                  <a:lnTo>
                    <a:pt x="13359" y="8663"/>
                  </a:lnTo>
                  <a:lnTo>
                    <a:pt x="13627" y="8492"/>
                  </a:lnTo>
                  <a:lnTo>
                    <a:pt x="13870" y="8298"/>
                  </a:lnTo>
                  <a:lnTo>
                    <a:pt x="14089" y="8127"/>
                  </a:lnTo>
                  <a:lnTo>
                    <a:pt x="14430" y="7787"/>
                  </a:lnTo>
                  <a:lnTo>
                    <a:pt x="14746" y="7446"/>
                  </a:lnTo>
                  <a:lnTo>
                    <a:pt x="15062" y="7057"/>
                  </a:lnTo>
                  <a:lnTo>
                    <a:pt x="15330" y="6667"/>
                  </a:lnTo>
                  <a:lnTo>
                    <a:pt x="15500" y="6424"/>
                  </a:lnTo>
                  <a:lnTo>
                    <a:pt x="15622" y="6156"/>
                  </a:lnTo>
                  <a:lnTo>
                    <a:pt x="15744" y="5889"/>
                  </a:lnTo>
                  <a:lnTo>
                    <a:pt x="15841" y="5597"/>
                  </a:lnTo>
                  <a:lnTo>
                    <a:pt x="16011" y="5013"/>
                  </a:lnTo>
                  <a:lnTo>
                    <a:pt x="16133" y="4429"/>
                  </a:lnTo>
                  <a:lnTo>
                    <a:pt x="16255" y="3894"/>
                  </a:lnTo>
                  <a:lnTo>
                    <a:pt x="16328" y="3334"/>
                  </a:lnTo>
                  <a:lnTo>
                    <a:pt x="16401" y="2896"/>
                  </a:lnTo>
                  <a:lnTo>
                    <a:pt x="16425" y="2677"/>
                  </a:lnTo>
                  <a:lnTo>
                    <a:pt x="16425" y="2580"/>
                  </a:lnTo>
                  <a:lnTo>
                    <a:pt x="16425" y="2482"/>
                  </a:lnTo>
                  <a:lnTo>
                    <a:pt x="16449" y="2409"/>
                  </a:lnTo>
                  <a:lnTo>
                    <a:pt x="16449" y="2336"/>
                  </a:lnTo>
                  <a:lnTo>
                    <a:pt x="16425" y="2288"/>
                  </a:lnTo>
                  <a:lnTo>
                    <a:pt x="16376" y="2215"/>
                  </a:lnTo>
                  <a:lnTo>
                    <a:pt x="16230" y="2166"/>
                  </a:lnTo>
                  <a:lnTo>
                    <a:pt x="16060" y="2117"/>
                  </a:lnTo>
                  <a:lnTo>
                    <a:pt x="15890" y="2093"/>
                  </a:lnTo>
                  <a:lnTo>
                    <a:pt x="15719" y="2069"/>
                  </a:lnTo>
                  <a:lnTo>
                    <a:pt x="14624" y="2069"/>
                  </a:lnTo>
                  <a:lnTo>
                    <a:pt x="14430" y="2093"/>
                  </a:lnTo>
                  <a:lnTo>
                    <a:pt x="14259" y="2142"/>
                  </a:lnTo>
                  <a:lnTo>
                    <a:pt x="14235" y="1606"/>
                  </a:lnTo>
                  <a:lnTo>
                    <a:pt x="14478" y="1679"/>
                  </a:lnTo>
                  <a:lnTo>
                    <a:pt x="14746" y="1704"/>
                  </a:lnTo>
                  <a:lnTo>
                    <a:pt x="15014" y="1679"/>
                  </a:lnTo>
                  <a:lnTo>
                    <a:pt x="15281" y="1655"/>
                  </a:lnTo>
                  <a:lnTo>
                    <a:pt x="15817" y="1582"/>
                  </a:lnTo>
                  <a:lnTo>
                    <a:pt x="16060" y="1558"/>
                  </a:lnTo>
                  <a:close/>
                  <a:moveTo>
                    <a:pt x="12556" y="463"/>
                  </a:moveTo>
                  <a:lnTo>
                    <a:pt x="12337" y="536"/>
                  </a:lnTo>
                  <a:lnTo>
                    <a:pt x="12118" y="633"/>
                  </a:lnTo>
                  <a:lnTo>
                    <a:pt x="11948" y="755"/>
                  </a:lnTo>
                  <a:lnTo>
                    <a:pt x="11875" y="828"/>
                  </a:lnTo>
                  <a:lnTo>
                    <a:pt x="11826" y="925"/>
                  </a:lnTo>
                  <a:lnTo>
                    <a:pt x="11826" y="949"/>
                  </a:lnTo>
                  <a:lnTo>
                    <a:pt x="11851" y="974"/>
                  </a:lnTo>
                  <a:lnTo>
                    <a:pt x="12921" y="682"/>
                  </a:lnTo>
                  <a:lnTo>
                    <a:pt x="13505" y="560"/>
                  </a:lnTo>
                  <a:lnTo>
                    <a:pt x="13700" y="536"/>
                  </a:lnTo>
                  <a:lnTo>
                    <a:pt x="13797" y="536"/>
                  </a:lnTo>
                  <a:lnTo>
                    <a:pt x="13894" y="511"/>
                  </a:lnTo>
                  <a:lnTo>
                    <a:pt x="13894" y="511"/>
                  </a:lnTo>
                  <a:lnTo>
                    <a:pt x="13870" y="682"/>
                  </a:lnTo>
                  <a:lnTo>
                    <a:pt x="13748" y="730"/>
                  </a:lnTo>
                  <a:lnTo>
                    <a:pt x="13627" y="779"/>
                  </a:lnTo>
                  <a:lnTo>
                    <a:pt x="13383" y="876"/>
                  </a:lnTo>
                  <a:lnTo>
                    <a:pt x="13018" y="1022"/>
                  </a:lnTo>
                  <a:lnTo>
                    <a:pt x="12654" y="1144"/>
                  </a:lnTo>
                  <a:lnTo>
                    <a:pt x="12289" y="1266"/>
                  </a:lnTo>
                  <a:lnTo>
                    <a:pt x="11948" y="1412"/>
                  </a:lnTo>
                  <a:lnTo>
                    <a:pt x="11924" y="1436"/>
                  </a:lnTo>
                  <a:lnTo>
                    <a:pt x="11924" y="1460"/>
                  </a:lnTo>
                  <a:lnTo>
                    <a:pt x="11924" y="1485"/>
                  </a:lnTo>
                  <a:lnTo>
                    <a:pt x="12337" y="1485"/>
                  </a:lnTo>
                  <a:lnTo>
                    <a:pt x="12751" y="1412"/>
                  </a:lnTo>
                  <a:lnTo>
                    <a:pt x="13140" y="1314"/>
                  </a:lnTo>
                  <a:lnTo>
                    <a:pt x="13505" y="1193"/>
                  </a:lnTo>
                  <a:lnTo>
                    <a:pt x="13651" y="1120"/>
                  </a:lnTo>
                  <a:lnTo>
                    <a:pt x="13870" y="1047"/>
                  </a:lnTo>
                  <a:lnTo>
                    <a:pt x="13870" y="1047"/>
                  </a:lnTo>
                  <a:lnTo>
                    <a:pt x="13821" y="1290"/>
                  </a:lnTo>
                  <a:lnTo>
                    <a:pt x="13821" y="1339"/>
                  </a:lnTo>
                  <a:lnTo>
                    <a:pt x="13529" y="1387"/>
                  </a:lnTo>
                  <a:lnTo>
                    <a:pt x="13262" y="1460"/>
                  </a:lnTo>
                  <a:lnTo>
                    <a:pt x="12970" y="1558"/>
                  </a:lnTo>
                  <a:lnTo>
                    <a:pt x="12702" y="1631"/>
                  </a:lnTo>
                  <a:lnTo>
                    <a:pt x="12508" y="1679"/>
                  </a:lnTo>
                  <a:lnTo>
                    <a:pt x="12264" y="1728"/>
                  </a:lnTo>
                  <a:lnTo>
                    <a:pt x="12143" y="1777"/>
                  </a:lnTo>
                  <a:lnTo>
                    <a:pt x="12045" y="1825"/>
                  </a:lnTo>
                  <a:lnTo>
                    <a:pt x="11972" y="1898"/>
                  </a:lnTo>
                  <a:lnTo>
                    <a:pt x="11924" y="1971"/>
                  </a:lnTo>
                  <a:lnTo>
                    <a:pt x="11948" y="1996"/>
                  </a:lnTo>
                  <a:lnTo>
                    <a:pt x="12021" y="2069"/>
                  </a:lnTo>
                  <a:lnTo>
                    <a:pt x="12118" y="2093"/>
                  </a:lnTo>
                  <a:lnTo>
                    <a:pt x="12240" y="2093"/>
                  </a:lnTo>
                  <a:lnTo>
                    <a:pt x="12362" y="2069"/>
                  </a:lnTo>
                  <a:lnTo>
                    <a:pt x="12605" y="2020"/>
                  </a:lnTo>
                  <a:lnTo>
                    <a:pt x="12800" y="1971"/>
                  </a:lnTo>
                  <a:lnTo>
                    <a:pt x="13335" y="1874"/>
                  </a:lnTo>
                  <a:lnTo>
                    <a:pt x="13602" y="1801"/>
                  </a:lnTo>
                  <a:lnTo>
                    <a:pt x="13870" y="1704"/>
                  </a:lnTo>
                  <a:lnTo>
                    <a:pt x="13821" y="2020"/>
                  </a:lnTo>
                  <a:lnTo>
                    <a:pt x="13773" y="1996"/>
                  </a:lnTo>
                  <a:lnTo>
                    <a:pt x="13748" y="1971"/>
                  </a:lnTo>
                  <a:lnTo>
                    <a:pt x="13529" y="1971"/>
                  </a:lnTo>
                  <a:lnTo>
                    <a:pt x="13310" y="2069"/>
                  </a:lnTo>
                  <a:lnTo>
                    <a:pt x="12921" y="2263"/>
                  </a:lnTo>
                  <a:lnTo>
                    <a:pt x="12508" y="2458"/>
                  </a:lnTo>
                  <a:lnTo>
                    <a:pt x="12313" y="2604"/>
                  </a:lnTo>
                  <a:lnTo>
                    <a:pt x="12216" y="2677"/>
                  </a:lnTo>
                  <a:lnTo>
                    <a:pt x="12143" y="2750"/>
                  </a:lnTo>
                  <a:lnTo>
                    <a:pt x="12143" y="2774"/>
                  </a:lnTo>
                  <a:lnTo>
                    <a:pt x="12362" y="2774"/>
                  </a:lnTo>
                  <a:lnTo>
                    <a:pt x="12581" y="2701"/>
                  </a:lnTo>
                  <a:lnTo>
                    <a:pt x="12970" y="2555"/>
                  </a:lnTo>
                  <a:lnTo>
                    <a:pt x="13408" y="2409"/>
                  </a:lnTo>
                  <a:lnTo>
                    <a:pt x="13627" y="2312"/>
                  </a:lnTo>
                  <a:lnTo>
                    <a:pt x="13797" y="2215"/>
                  </a:lnTo>
                  <a:lnTo>
                    <a:pt x="13797" y="2458"/>
                  </a:lnTo>
                  <a:lnTo>
                    <a:pt x="13602" y="2531"/>
                  </a:lnTo>
                  <a:lnTo>
                    <a:pt x="13432" y="2604"/>
                  </a:lnTo>
                  <a:lnTo>
                    <a:pt x="13091" y="2774"/>
                  </a:lnTo>
                  <a:lnTo>
                    <a:pt x="12581" y="3018"/>
                  </a:lnTo>
                  <a:lnTo>
                    <a:pt x="12313" y="3164"/>
                  </a:lnTo>
                  <a:lnTo>
                    <a:pt x="12094" y="3358"/>
                  </a:lnTo>
                  <a:lnTo>
                    <a:pt x="12118" y="3383"/>
                  </a:lnTo>
                  <a:lnTo>
                    <a:pt x="12240" y="3383"/>
                  </a:lnTo>
                  <a:lnTo>
                    <a:pt x="12386" y="3358"/>
                  </a:lnTo>
                  <a:lnTo>
                    <a:pt x="12678" y="3261"/>
                  </a:lnTo>
                  <a:lnTo>
                    <a:pt x="13213" y="3042"/>
                  </a:lnTo>
                  <a:lnTo>
                    <a:pt x="13481" y="2945"/>
                  </a:lnTo>
                  <a:lnTo>
                    <a:pt x="13627" y="2896"/>
                  </a:lnTo>
                  <a:lnTo>
                    <a:pt x="13773" y="2823"/>
                  </a:lnTo>
                  <a:lnTo>
                    <a:pt x="13773" y="3164"/>
                  </a:lnTo>
                  <a:lnTo>
                    <a:pt x="13748" y="3285"/>
                  </a:lnTo>
                  <a:lnTo>
                    <a:pt x="13602" y="3285"/>
                  </a:lnTo>
                  <a:lnTo>
                    <a:pt x="13432" y="3358"/>
                  </a:lnTo>
                  <a:lnTo>
                    <a:pt x="13140" y="3529"/>
                  </a:lnTo>
                  <a:lnTo>
                    <a:pt x="12727" y="3748"/>
                  </a:lnTo>
                  <a:lnTo>
                    <a:pt x="12508" y="3894"/>
                  </a:lnTo>
                  <a:lnTo>
                    <a:pt x="12337" y="4040"/>
                  </a:lnTo>
                  <a:lnTo>
                    <a:pt x="12313" y="4064"/>
                  </a:lnTo>
                  <a:lnTo>
                    <a:pt x="12362" y="4064"/>
                  </a:lnTo>
                  <a:lnTo>
                    <a:pt x="12556" y="4015"/>
                  </a:lnTo>
                  <a:lnTo>
                    <a:pt x="12775" y="3942"/>
                  </a:lnTo>
                  <a:lnTo>
                    <a:pt x="13164" y="3748"/>
                  </a:lnTo>
                  <a:lnTo>
                    <a:pt x="13456" y="3650"/>
                  </a:lnTo>
                  <a:lnTo>
                    <a:pt x="13602" y="3577"/>
                  </a:lnTo>
                  <a:lnTo>
                    <a:pt x="13748" y="3480"/>
                  </a:lnTo>
                  <a:lnTo>
                    <a:pt x="13700" y="3796"/>
                  </a:lnTo>
                  <a:lnTo>
                    <a:pt x="13627" y="3772"/>
                  </a:lnTo>
                  <a:lnTo>
                    <a:pt x="13554" y="3796"/>
                  </a:lnTo>
                  <a:lnTo>
                    <a:pt x="13189" y="3967"/>
                  </a:lnTo>
                  <a:lnTo>
                    <a:pt x="12824" y="4137"/>
                  </a:lnTo>
                  <a:lnTo>
                    <a:pt x="12459" y="4332"/>
                  </a:lnTo>
                  <a:lnTo>
                    <a:pt x="12289" y="4453"/>
                  </a:lnTo>
                  <a:lnTo>
                    <a:pt x="12143" y="4575"/>
                  </a:lnTo>
                  <a:lnTo>
                    <a:pt x="12118" y="4624"/>
                  </a:lnTo>
                  <a:lnTo>
                    <a:pt x="12143" y="4648"/>
                  </a:lnTo>
                  <a:lnTo>
                    <a:pt x="12337" y="4672"/>
                  </a:lnTo>
                  <a:lnTo>
                    <a:pt x="12532" y="4648"/>
                  </a:lnTo>
                  <a:lnTo>
                    <a:pt x="12727" y="4599"/>
                  </a:lnTo>
                  <a:lnTo>
                    <a:pt x="12921" y="4502"/>
                  </a:lnTo>
                  <a:lnTo>
                    <a:pt x="13310" y="4307"/>
                  </a:lnTo>
                  <a:lnTo>
                    <a:pt x="13481" y="4210"/>
                  </a:lnTo>
                  <a:lnTo>
                    <a:pt x="13651" y="4137"/>
                  </a:lnTo>
                  <a:lnTo>
                    <a:pt x="13578" y="4502"/>
                  </a:lnTo>
                  <a:lnTo>
                    <a:pt x="13456" y="4526"/>
                  </a:lnTo>
                  <a:lnTo>
                    <a:pt x="13310" y="4551"/>
                  </a:lnTo>
                  <a:lnTo>
                    <a:pt x="13067" y="4672"/>
                  </a:lnTo>
                  <a:lnTo>
                    <a:pt x="12605" y="4915"/>
                  </a:lnTo>
                  <a:lnTo>
                    <a:pt x="12337" y="5013"/>
                  </a:lnTo>
                  <a:lnTo>
                    <a:pt x="12216" y="5086"/>
                  </a:lnTo>
                  <a:lnTo>
                    <a:pt x="12118" y="5159"/>
                  </a:lnTo>
                  <a:lnTo>
                    <a:pt x="12094" y="5207"/>
                  </a:lnTo>
                  <a:lnTo>
                    <a:pt x="12118" y="5256"/>
                  </a:lnTo>
                  <a:lnTo>
                    <a:pt x="12216" y="5305"/>
                  </a:lnTo>
                  <a:lnTo>
                    <a:pt x="12313" y="5353"/>
                  </a:lnTo>
                  <a:lnTo>
                    <a:pt x="12508" y="5353"/>
                  </a:lnTo>
                  <a:lnTo>
                    <a:pt x="12727" y="5280"/>
                  </a:lnTo>
                  <a:lnTo>
                    <a:pt x="12921" y="5207"/>
                  </a:lnTo>
                  <a:lnTo>
                    <a:pt x="13383" y="5013"/>
                  </a:lnTo>
                  <a:lnTo>
                    <a:pt x="13481" y="4964"/>
                  </a:lnTo>
                  <a:lnTo>
                    <a:pt x="13432" y="5280"/>
                  </a:lnTo>
                  <a:lnTo>
                    <a:pt x="13286" y="5305"/>
                  </a:lnTo>
                  <a:lnTo>
                    <a:pt x="13140" y="5353"/>
                  </a:lnTo>
                  <a:lnTo>
                    <a:pt x="12872" y="5499"/>
                  </a:lnTo>
                  <a:lnTo>
                    <a:pt x="12435" y="5645"/>
                  </a:lnTo>
                  <a:lnTo>
                    <a:pt x="12240" y="5743"/>
                  </a:lnTo>
                  <a:lnTo>
                    <a:pt x="12021" y="5840"/>
                  </a:lnTo>
                  <a:lnTo>
                    <a:pt x="12021" y="5864"/>
                  </a:lnTo>
                  <a:lnTo>
                    <a:pt x="12045" y="5889"/>
                  </a:lnTo>
                  <a:lnTo>
                    <a:pt x="12216" y="5913"/>
                  </a:lnTo>
                  <a:lnTo>
                    <a:pt x="12410" y="5889"/>
                  </a:lnTo>
                  <a:lnTo>
                    <a:pt x="12605" y="5840"/>
                  </a:lnTo>
                  <a:lnTo>
                    <a:pt x="12775" y="5791"/>
                  </a:lnTo>
                  <a:lnTo>
                    <a:pt x="13067" y="5694"/>
                  </a:lnTo>
                  <a:lnTo>
                    <a:pt x="13359" y="5572"/>
                  </a:lnTo>
                  <a:lnTo>
                    <a:pt x="13335" y="5694"/>
                  </a:lnTo>
                  <a:lnTo>
                    <a:pt x="13310" y="5913"/>
                  </a:lnTo>
                  <a:lnTo>
                    <a:pt x="13116" y="5937"/>
                  </a:lnTo>
                  <a:lnTo>
                    <a:pt x="12945" y="5986"/>
                  </a:lnTo>
                  <a:lnTo>
                    <a:pt x="12605" y="6108"/>
                  </a:lnTo>
                  <a:lnTo>
                    <a:pt x="12191" y="6254"/>
                  </a:lnTo>
                  <a:lnTo>
                    <a:pt x="11997" y="6351"/>
                  </a:lnTo>
                  <a:lnTo>
                    <a:pt x="11826" y="6473"/>
                  </a:lnTo>
                  <a:lnTo>
                    <a:pt x="11826" y="6497"/>
                  </a:lnTo>
                  <a:lnTo>
                    <a:pt x="11826" y="6521"/>
                  </a:lnTo>
                  <a:lnTo>
                    <a:pt x="12021" y="6497"/>
                  </a:lnTo>
                  <a:lnTo>
                    <a:pt x="12216" y="6448"/>
                  </a:lnTo>
                  <a:lnTo>
                    <a:pt x="12581" y="6327"/>
                  </a:lnTo>
                  <a:lnTo>
                    <a:pt x="12921" y="6229"/>
                  </a:lnTo>
                  <a:lnTo>
                    <a:pt x="13262" y="6132"/>
                  </a:lnTo>
                  <a:lnTo>
                    <a:pt x="13262" y="6132"/>
                  </a:lnTo>
                  <a:lnTo>
                    <a:pt x="13213" y="6327"/>
                  </a:lnTo>
                  <a:lnTo>
                    <a:pt x="13140" y="6351"/>
                  </a:lnTo>
                  <a:lnTo>
                    <a:pt x="12800" y="6546"/>
                  </a:lnTo>
                  <a:lnTo>
                    <a:pt x="12459" y="6740"/>
                  </a:lnTo>
                  <a:lnTo>
                    <a:pt x="12118" y="6935"/>
                  </a:lnTo>
                  <a:lnTo>
                    <a:pt x="11948" y="7057"/>
                  </a:lnTo>
                  <a:lnTo>
                    <a:pt x="11802" y="7178"/>
                  </a:lnTo>
                  <a:lnTo>
                    <a:pt x="11802" y="7227"/>
                  </a:lnTo>
                  <a:lnTo>
                    <a:pt x="11802" y="7251"/>
                  </a:lnTo>
                  <a:lnTo>
                    <a:pt x="11826" y="7251"/>
                  </a:lnTo>
                  <a:lnTo>
                    <a:pt x="12167" y="7203"/>
                  </a:lnTo>
                  <a:lnTo>
                    <a:pt x="12508" y="7081"/>
                  </a:lnTo>
                  <a:lnTo>
                    <a:pt x="12824" y="6935"/>
                  </a:lnTo>
                  <a:lnTo>
                    <a:pt x="13140" y="6789"/>
                  </a:lnTo>
                  <a:lnTo>
                    <a:pt x="13140" y="6789"/>
                  </a:lnTo>
                  <a:lnTo>
                    <a:pt x="13091" y="6984"/>
                  </a:lnTo>
                  <a:lnTo>
                    <a:pt x="12945" y="7081"/>
                  </a:lnTo>
                  <a:lnTo>
                    <a:pt x="12848" y="7130"/>
                  </a:lnTo>
                  <a:lnTo>
                    <a:pt x="12362" y="7495"/>
                  </a:lnTo>
                  <a:lnTo>
                    <a:pt x="11851" y="7860"/>
                  </a:lnTo>
                  <a:lnTo>
                    <a:pt x="11875" y="7884"/>
                  </a:lnTo>
                  <a:lnTo>
                    <a:pt x="11997" y="7908"/>
                  </a:lnTo>
                  <a:lnTo>
                    <a:pt x="12216" y="7908"/>
                  </a:lnTo>
                  <a:lnTo>
                    <a:pt x="12337" y="7860"/>
                  </a:lnTo>
                  <a:lnTo>
                    <a:pt x="12556" y="7762"/>
                  </a:lnTo>
                  <a:lnTo>
                    <a:pt x="12775" y="7616"/>
                  </a:lnTo>
                  <a:lnTo>
                    <a:pt x="12994" y="7470"/>
                  </a:lnTo>
                  <a:lnTo>
                    <a:pt x="12994" y="7470"/>
                  </a:lnTo>
                  <a:lnTo>
                    <a:pt x="12921" y="7762"/>
                  </a:lnTo>
                  <a:lnTo>
                    <a:pt x="12872" y="7762"/>
                  </a:lnTo>
                  <a:lnTo>
                    <a:pt x="12556" y="7957"/>
                  </a:lnTo>
                  <a:lnTo>
                    <a:pt x="12216" y="8103"/>
                  </a:lnTo>
                  <a:lnTo>
                    <a:pt x="12070" y="8176"/>
                  </a:lnTo>
                  <a:lnTo>
                    <a:pt x="11924" y="8273"/>
                  </a:lnTo>
                  <a:lnTo>
                    <a:pt x="11802" y="8371"/>
                  </a:lnTo>
                  <a:lnTo>
                    <a:pt x="11680" y="8492"/>
                  </a:lnTo>
                  <a:lnTo>
                    <a:pt x="11680" y="8541"/>
                  </a:lnTo>
                  <a:lnTo>
                    <a:pt x="11729" y="8565"/>
                  </a:lnTo>
                  <a:lnTo>
                    <a:pt x="11972" y="8517"/>
                  </a:lnTo>
                  <a:lnTo>
                    <a:pt x="12240" y="8468"/>
                  </a:lnTo>
                  <a:lnTo>
                    <a:pt x="12508" y="8371"/>
                  </a:lnTo>
                  <a:lnTo>
                    <a:pt x="12775" y="8273"/>
                  </a:lnTo>
                  <a:lnTo>
                    <a:pt x="12702" y="8419"/>
                  </a:lnTo>
                  <a:lnTo>
                    <a:pt x="12629" y="8590"/>
                  </a:lnTo>
                  <a:lnTo>
                    <a:pt x="12483" y="8614"/>
                  </a:lnTo>
                  <a:lnTo>
                    <a:pt x="12337" y="8687"/>
                  </a:lnTo>
                  <a:lnTo>
                    <a:pt x="12070" y="8784"/>
                  </a:lnTo>
                  <a:lnTo>
                    <a:pt x="11899" y="8857"/>
                  </a:lnTo>
                  <a:lnTo>
                    <a:pt x="11729" y="8955"/>
                  </a:lnTo>
                  <a:lnTo>
                    <a:pt x="11583" y="9052"/>
                  </a:lnTo>
                  <a:lnTo>
                    <a:pt x="11461" y="9198"/>
                  </a:lnTo>
                  <a:lnTo>
                    <a:pt x="11461" y="9222"/>
                  </a:lnTo>
                  <a:lnTo>
                    <a:pt x="11486" y="9222"/>
                  </a:lnTo>
                  <a:lnTo>
                    <a:pt x="11851" y="9174"/>
                  </a:lnTo>
                  <a:lnTo>
                    <a:pt x="12240" y="9101"/>
                  </a:lnTo>
                  <a:lnTo>
                    <a:pt x="12459" y="9028"/>
                  </a:lnTo>
                  <a:lnTo>
                    <a:pt x="12386" y="9174"/>
                  </a:lnTo>
                  <a:lnTo>
                    <a:pt x="12143" y="9271"/>
                  </a:lnTo>
                  <a:lnTo>
                    <a:pt x="11899" y="9344"/>
                  </a:lnTo>
                  <a:lnTo>
                    <a:pt x="11534" y="9466"/>
                  </a:lnTo>
                  <a:lnTo>
                    <a:pt x="11340" y="9563"/>
                  </a:lnTo>
                  <a:lnTo>
                    <a:pt x="11194" y="9660"/>
                  </a:lnTo>
                  <a:lnTo>
                    <a:pt x="11169" y="9685"/>
                  </a:lnTo>
                  <a:lnTo>
                    <a:pt x="11169" y="9733"/>
                  </a:lnTo>
                  <a:lnTo>
                    <a:pt x="11194" y="9758"/>
                  </a:lnTo>
                  <a:lnTo>
                    <a:pt x="11218" y="9782"/>
                  </a:lnTo>
                  <a:lnTo>
                    <a:pt x="11413" y="9831"/>
                  </a:lnTo>
                  <a:lnTo>
                    <a:pt x="11583" y="9806"/>
                  </a:lnTo>
                  <a:lnTo>
                    <a:pt x="11778" y="9758"/>
                  </a:lnTo>
                  <a:lnTo>
                    <a:pt x="11948" y="9709"/>
                  </a:lnTo>
                  <a:lnTo>
                    <a:pt x="11875" y="9782"/>
                  </a:lnTo>
                  <a:lnTo>
                    <a:pt x="11875" y="9879"/>
                  </a:lnTo>
                  <a:lnTo>
                    <a:pt x="11851" y="9879"/>
                  </a:lnTo>
                  <a:lnTo>
                    <a:pt x="11656" y="9928"/>
                  </a:lnTo>
                  <a:lnTo>
                    <a:pt x="11437" y="10001"/>
                  </a:lnTo>
                  <a:lnTo>
                    <a:pt x="11072" y="10147"/>
                  </a:lnTo>
                  <a:lnTo>
                    <a:pt x="10683" y="10293"/>
                  </a:lnTo>
                  <a:lnTo>
                    <a:pt x="10683" y="10317"/>
                  </a:lnTo>
                  <a:lnTo>
                    <a:pt x="10707" y="10342"/>
                  </a:lnTo>
                  <a:lnTo>
                    <a:pt x="10877" y="10317"/>
                  </a:lnTo>
                  <a:lnTo>
                    <a:pt x="11048" y="10317"/>
                  </a:lnTo>
                  <a:lnTo>
                    <a:pt x="11413" y="10220"/>
                  </a:lnTo>
                  <a:lnTo>
                    <a:pt x="11583" y="10171"/>
                  </a:lnTo>
                  <a:lnTo>
                    <a:pt x="11583" y="10171"/>
                  </a:lnTo>
                  <a:lnTo>
                    <a:pt x="11291" y="10463"/>
                  </a:lnTo>
                  <a:lnTo>
                    <a:pt x="11023" y="10536"/>
                  </a:lnTo>
                  <a:lnTo>
                    <a:pt x="10658" y="10585"/>
                  </a:lnTo>
                  <a:lnTo>
                    <a:pt x="10464" y="10634"/>
                  </a:lnTo>
                  <a:lnTo>
                    <a:pt x="10391" y="10682"/>
                  </a:lnTo>
                  <a:lnTo>
                    <a:pt x="10318" y="10731"/>
                  </a:lnTo>
                  <a:lnTo>
                    <a:pt x="10293" y="10755"/>
                  </a:lnTo>
                  <a:lnTo>
                    <a:pt x="10318" y="10804"/>
                  </a:lnTo>
                  <a:lnTo>
                    <a:pt x="10439" y="10853"/>
                  </a:lnTo>
                  <a:lnTo>
                    <a:pt x="10585" y="10877"/>
                  </a:lnTo>
                  <a:lnTo>
                    <a:pt x="10731" y="10877"/>
                  </a:lnTo>
                  <a:lnTo>
                    <a:pt x="10877" y="10853"/>
                  </a:lnTo>
                  <a:lnTo>
                    <a:pt x="10756" y="10926"/>
                  </a:lnTo>
                  <a:lnTo>
                    <a:pt x="10512" y="10999"/>
                  </a:lnTo>
                  <a:lnTo>
                    <a:pt x="10172" y="11047"/>
                  </a:lnTo>
                  <a:lnTo>
                    <a:pt x="10001" y="11096"/>
                  </a:lnTo>
                  <a:lnTo>
                    <a:pt x="9831" y="11169"/>
                  </a:lnTo>
                  <a:lnTo>
                    <a:pt x="9807" y="11218"/>
                  </a:lnTo>
                  <a:lnTo>
                    <a:pt x="9831" y="11242"/>
                  </a:lnTo>
                  <a:lnTo>
                    <a:pt x="9953" y="11315"/>
                  </a:lnTo>
                  <a:lnTo>
                    <a:pt x="10074" y="11339"/>
                  </a:lnTo>
                  <a:lnTo>
                    <a:pt x="9782" y="11461"/>
                  </a:lnTo>
                  <a:lnTo>
                    <a:pt x="9490" y="11534"/>
                  </a:lnTo>
                  <a:lnTo>
                    <a:pt x="9198" y="11607"/>
                  </a:lnTo>
                  <a:lnTo>
                    <a:pt x="8906" y="11656"/>
                  </a:lnTo>
                  <a:lnTo>
                    <a:pt x="8639" y="11680"/>
                  </a:lnTo>
                  <a:lnTo>
                    <a:pt x="8347" y="11680"/>
                  </a:lnTo>
                  <a:lnTo>
                    <a:pt x="8079" y="11656"/>
                  </a:lnTo>
                  <a:lnTo>
                    <a:pt x="7836" y="11607"/>
                  </a:lnTo>
                  <a:lnTo>
                    <a:pt x="7568" y="11534"/>
                  </a:lnTo>
                  <a:lnTo>
                    <a:pt x="7325" y="11437"/>
                  </a:lnTo>
                  <a:lnTo>
                    <a:pt x="7081" y="11315"/>
                  </a:lnTo>
                  <a:lnTo>
                    <a:pt x="6838" y="11193"/>
                  </a:lnTo>
                  <a:lnTo>
                    <a:pt x="6595" y="11047"/>
                  </a:lnTo>
                  <a:lnTo>
                    <a:pt x="6376" y="10901"/>
                  </a:lnTo>
                  <a:lnTo>
                    <a:pt x="6157" y="10731"/>
                  </a:lnTo>
                  <a:lnTo>
                    <a:pt x="5962" y="10536"/>
                  </a:lnTo>
                  <a:lnTo>
                    <a:pt x="5840" y="10390"/>
                  </a:lnTo>
                  <a:lnTo>
                    <a:pt x="5719" y="10220"/>
                  </a:lnTo>
                  <a:lnTo>
                    <a:pt x="5524" y="9904"/>
                  </a:lnTo>
                  <a:lnTo>
                    <a:pt x="5548" y="9782"/>
                  </a:lnTo>
                  <a:lnTo>
                    <a:pt x="5500" y="9660"/>
                  </a:lnTo>
                  <a:lnTo>
                    <a:pt x="5475" y="9612"/>
                  </a:lnTo>
                  <a:lnTo>
                    <a:pt x="5427" y="9563"/>
                  </a:lnTo>
                  <a:lnTo>
                    <a:pt x="5378" y="9539"/>
                  </a:lnTo>
                  <a:lnTo>
                    <a:pt x="5305" y="9539"/>
                  </a:lnTo>
                  <a:lnTo>
                    <a:pt x="4867" y="9441"/>
                  </a:lnTo>
                  <a:lnTo>
                    <a:pt x="4429" y="9320"/>
                  </a:lnTo>
                  <a:lnTo>
                    <a:pt x="4040" y="9174"/>
                  </a:lnTo>
                  <a:lnTo>
                    <a:pt x="3651" y="8955"/>
                  </a:lnTo>
                  <a:lnTo>
                    <a:pt x="3310" y="8711"/>
                  </a:lnTo>
                  <a:lnTo>
                    <a:pt x="2994" y="8444"/>
                  </a:lnTo>
                  <a:lnTo>
                    <a:pt x="2677" y="8152"/>
                  </a:lnTo>
                  <a:lnTo>
                    <a:pt x="2410" y="7811"/>
                  </a:lnTo>
                  <a:lnTo>
                    <a:pt x="2142" y="7470"/>
                  </a:lnTo>
                  <a:lnTo>
                    <a:pt x="1923" y="7081"/>
                  </a:lnTo>
                  <a:lnTo>
                    <a:pt x="1704" y="6716"/>
                  </a:lnTo>
                  <a:lnTo>
                    <a:pt x="1509" y="6302"/>
                  </a:lnTo>
                  <a:lnTo>
                    <a:pt x="1339" y="5913"/>
                  </a:lnTo>
                  <a:lnTo>
                    <a:pt x="1169" y="5499"/>
                  </a:lnTo>
                  <a:lnTo>
                    <a:pt x="1047" y="5086"/>
                  </a:lnTo>
                  <a:lnTo>
                    <a:pt x="925" y="4672"/>
                  </a:lnTo>
                  <a:lnTo>
                    <a:pt x="731" y="4040"/>
                  </a:lnTo>
                  <a:lnTo>
                    <a:pt x="560" y="3358"/>
                  </a:lnTo>
                  <a:lnTo>
                    <a:pt x="487" y="3018"/>
                  </a:lnTo>
                  <a:lnTo>
                    <a:pt x="463" y="2701"/>
                  </a:lnTo>
                  <a:lnTo>
                    <a:pt x="463" y="2361"/>
                  </a:lnTo>
                  <a:lnTo>
                    <a:pt x="512" y="2020"/>
                  </a:lnTo>
                  <a:lnTo>
                    <a:pt x="560" y="1923"/>
                  </a:lnTo>
                  <a:lnTo>
                    <a:pt x="609" y="1850"/>
                  </a:lnTo>
                  <a:lnTo>
                    <a:pt x="731" y="1679"/>
                  </a:lnTo>
                  <a:lnTo>
                    <a:pt x="877" y="1582"/>
                  </a:lnTo>
                  <a:lnTo>
                    <a:pt x="1071" y="1485"/>
                  </a:lnTo>
                  <a:lnTo>
                    <a:pt x="1266" y="1436"/>
                  </a:lnTo>
                  <a:lnTo>
                    <a:pt x="1485" y="1387"/>
                  </a:lnTo>
                  <a:lnTo>
                    <a:pt x="1874" y="1339"/>
                  </a:lnTo>
                  <a:lnTo>
                    <a:pt x="2215" y="1314"/>
                  </a:lnTo>
                  <a:lnTo>
                    <a:pt x="2580" y="1339"/>
                  </a:lnTo>
                  <a:lnTo>
                    <a:pt x="3115" y="1339"/>
                  </a:lnTo>
                  <a:lnTo>
                    <a:pt x="3286" y="1314"/>
                  </a:lnTo>
                  <a:lnTo>
                    <a:pt x="3383" y="1339"/>
                  </a:lnTo>
                  <a:lnTo>
                    <a:pt x="3456" y="1339"/>
                  </a:lnTo>
                  <a:lnTo>
                    <a:pt x="3553" y="1290"/>
                  </a:lnTo>
                  <a:lnTo>
                    <a:pt x="3578" y="1241"/>
                  </a:lnTo>
                  <a:lnTo>
                    <a:pt x="3578" y="1193"/>
                  </a:lnTo>
                  <a:lnTo>
                    <a:pt x="3602" y="1047"/>
                  </a:lnTo>
                  <a:lnTo>
                    <a:pt x="3602" y="876"/>
                  </a:lnTo>
                  <a:lnTo>
                    <a:pt x="3578" y="584"/>
                  </a:lnTo>
                  <a:lnTo>
                    <a:pt x="3894" y="536"/>
                  </a:lnTo>
                  <a:lnTo>
                    <a:pt x="4210" y="511"/>
                  </a:lnTo>
                  <a:lnTo>
                    <a:pt x="4867" y="511"/>
                  </a:lnTo>
                  <a:lnTo>
                    <a:pt x="5500" y="536"/>
                  </a:lnTo>
                  <a:lnTo>
                    <a:pt x="6132" y="536"/>
                  </a:lnTo>
                  <a:lnTo>
                    <a:pt x="7422" y="511"/>
                  </a:lnTo>
                  <a:lnTo>
                    <a:pt x="11315" y="511"/>
                  </a:lnTo>
                  <a:lnTo>
                    <a:pt x="11948" y="487"/>
                  </a:lnTo>
                  <a:lnTo>
                    <a:pt x="12556" y="463"/>
                  </a:lnTo>
                  <a:close/>
                  <a:moveTo>
                    <a:pt x="9636" y="12069"/>
                  </a:moveTo>
                  <a:lnTo>
                    <a:pt x="9612" y="12118"/>
                  </a:lnTo>
                  <a:lnTo>
                    <a:pt x="9466" y="12167"/>
                  </a:lnTo>
                  <a:lnTo>
                    <a:pt x="9320" y="12240"/>
                  </a:lnTo>
                  <a:lnTo>
                    <a:pt x="9052" y="12386"/>
                  </a:lnTo>
                  <a:lnTo>
                    <a:pt x="8906" y="12483"/>
                  </a:lnTo>
                  <a:lnTo>
                    <a:pt x="8809" y="12580"/>
                  </a:lnTo>
                  <a:lnTo>
                    <a:pt x="8785" y="12629"/>
                  </a:lnTo>
                  <a:lnTo>
                    <a:pt x="8809" y="12702"/>
                  </a:lnTo>
                  <a:lnTo>
                    <a:pt x="8858" y="12751"/>
                  </a:lnTo>
                  <a:lnTo>
                    <a:pt x="9052" y="12751"/>
                  </a:lnTo>
                  <a:lnTo>
                    <a:pt x="9198" y="12702"/>
                  </a:lnTo>
                  <a:lnTo>
                    <a:pt x="9466" y="12580"/>
                  </a:lnTo>
                  <a:lnTo>
                    <a:pt x="9563" y="12556"/>
                  </a:lnTo>
                  <a:lnTo>
                    <a:pt x="9563" y="12678"/>
                  </a:lnTo>
                  <a:lnTo>
                    <a:pt x="9198" y="12872"/>
                  </a:lnTo>
                  <a:lnTo>
                    <a:pt x="8955" y="13018"/>
                  </a:lnTo>
                  <a:lnTo>
                    <a:pt x="8833" y="13115"/>
                  </a:lnTo>
                  <a:lnTo>
                    <a:pt x="8760" y="13237"/>
                  </a:lnTo>
                  <a:lnTo>
                    <a:pt x="8736" y="13261"/>
                  </a:lnTo>
                  <a:lnTo>
                    <a:pt x="8760" y="13310"/>
                  </a:lnTo>
                  <a:lnTo>
                    <a:pt x="8785" y="13334"/>
                  </a:lnTo>
                  <a:lnTo>
                    <a:pt x="8955" y="13334"/>
                  </a:lnTo>
                  <a:lnTo>
                    <a:pt x="9077" y="13286"/>
                  </a:lnTo>
                  <a:lnTo>
                    <a:pt x="9320" y="13188"/>
                  </a:lnTo>
                  <a:lnTo>
                    <a:pt x="9588" y="13042"/>
                  </a:lnTo>
                  <a:lnTo>
                    <a:pt x="9588" y="13213"/>
                  </a:lnTo>
                  <a:lnTo>
                    <a:pt x="9223" y="13383"/>
                  </a:lnTo>
                  <a:lnTo>
                    <a:pt x="9077" y="13480"/>
                  </a:lnTo>
                  <a:lnTo>
                    <a:pt x="8931" y="13578"/>
                  </a:lnTo>
                  <a:lnTo>
                    <a:pt x="8906" y="13626"/>
                  </a:lnTo>
                  <a:lnTo>
                    <a:pt x="8882" y="13675"/>
                  </a:lnTo>
                  <a:lnTo>
                    <a:pt x="8882" y="13797"/>
                  </a:lnTo>
                  <a:lnTo>
                    <a:pt x="8882" y="13821"/>
                  </a:lnTo>
                  <a:lnTo>
                    <a:pt x="8906" y="13845"/>
                  </a:lnTo>
                  <a:lnTo>
                    <a:pt x="9004" y="13845"/>
                  </a:lnTo>
                  <a:lnTo>
                    <a:pt x="9077" y="13821"/>
                  </a:lnTo>
                  <a:lnTo>
                    <a:pt x="9247" y="13748"/>
                  </a:lnTo>
                  <a:lnTo>
                    <a:pt x="9393" y="13675"/>
                  </a:lnTo>
                  <a:lnTo>
                    <a:pt x="9612" y="13578"/>
                  </a:lnTo>
                  <a:lnTo>
                    <a:pt x="9588" y="13602"/>
                  </a:lnTo>
                  <a:lnTo>
                    <a:pt x="9417" y="13699"/>
                  </a:lnTo>
                  <a:lnTo>
                    <a:pt x="9223" y="13845"/>
                  </a:lnTo>
                  <a:lnTo>
                    <a:pt x="9077" y="13991"/>
                  </a:lnTo>
                  <a:lnTo>
                    <a:pt x="8931" y="14162"/>
                  </a:lnTo>
                  <a:lnTo>
                    <a:pt x="8931" y="14186"/>
                  </a:lnTo>
                  <a:lnTo>
                    <a:pt x="8931" y="14210"/>
                  </a:lnTo>
                  <a:lnTo>
                    <a:pt x="8955" y="14235"/>
                  </a:lnTo>
                  <a:lnTo>
                    <a:pt x="8979" y="14235"/>
                  </a:lnTo>
                  <a:lnTo>
                    <a:pt x="9271" y="14137"/>
                  </a:lnTo>
                  <a:lnTo>
                    <a:pt x="9563" y="14016"/>
                  </a:lnTo>
                  <a:lnTo>
                    <a:pt x="9563" y="14259"/>
                  </a:lnTo>
                  <a:lnTo>
                    <a:pt x="9320" y="14405"/>
                  </a:lnTo>
                  <a:lnTo>
                    <a:pt x="9198" y="14454"/>
                  </a:lnTo>
                  <a:lnTo>
                    <a:pt x="9052" y="14551"/>
                  </a:lnTo>
                  <a:lnTo>
                    <a:pt x="8955" y="14648"/>
                  </a:lnTo>
                  <a:lnTo>
                    <a:pt x="8906" y="14697"/>
                  </a:lnTo>
                  <a:lnTo>
                    <a:pt x="8882" y="14770"/>
                  </a:lnTo>
                  <a:lnTo>
                    <a:pt x="8882" y="14819"/>
                  </a:lnTo>
                  <a:lnTo>
                    <a:pt x="8931" y="14843"/>
                  </a:lnTo>
                  <a:lnTo>
                    <a:pt x="9004" y="14867"/>
                  </a:lnTo>
                  <a:lnTo>
                    <a:pt x="9077" y="14843"/>
                  </a:lnTo>
                  <a:lnTo>
                    <a:pt x="9223" y="14819"/>
                  </a:lnTo>
                  <a:lnTo>
                    <a:pt x="9490" y="14673"/>
                  </a:lnTo>
                  <a:lnTo>
                    <a:pt x="9539" y="14648"/>
                  </a:lnTo>
                  <a:lnTo>
                    <a:pt x="9563" y="14940"/>
                  </a:lnTo>
                  <a:lnTo>
                    <a:pt x="9442" y="14965"/>
                  </a:lnTo>
                  <a:lnTo>
                    <a:pt x="9320" y="15038"/>
                  </a:lnTo>
                  <a:lnTo>
                    <a:pt x="9174" y="15159"/>
                  </a:lnTo>
                  <a:lnTo>
                    <a:pt x="9101" y="15232"/>
                  </a:lnTo>
                  <a:lnTo>
                    <a:pt x="9052" y="15281"/>
                  </a:lnTo>
                  <a:lnTo>
                    <a:pt x="9028" y="15305"/>
                  </a:lnTo>
                  <a:lnTo>
                    <a:pt x="9028" y="15354"/>
                  </a:lnTo>
                  <a:lnTo>
                    <a:pt x="9174" y="15354"/>
                  </a:lnTo>
                  <a:lnTo>
                    <a:pt x="9271" y="15330"/>
                  </a:lnTo>
                  <a:lnTo>
                    <a:pt x="9442" y="15257"/>
                  </a:lnTo>
                  <a:lnTo>
                    <a:pt x="9539" y="15208"/>
                  </a:lnTo>
                  <a:lnTo>
                    <a:pt x="9612" y="15159"/>
                  </a:lnTo>
                  <a:lnTo>
                    <a:pt x="9661" y="15208"/>
                  </a:lnTo>
                  <a:lnTo>
                    <a:pt x="9539" y="15281"/>
                  </a:lnTo>
                  <a:lnTo>
                    <a:pt x="9393" y="15378"/>
                  </a:lnTo>
                  <a:lnTo>
                    <a:pt x="9296" y="15500"/>
                  </a:lnTo>
                  <a:lnTo>
                    <a:pt x="9223" y="15622"/>
                  </a:lnTo>
                  <a:lnTo>
                    <a:pt x="9223" y="15646"/>
                  </a:lnTo>
                  <a:lnTo>
                    <a:pt x="9223" y="15695"/>
                  </a:lnTo>
                  <a:lnTo>
                    <a:pt x="9271" y="15743"/>
                  </a:lnTo>
                  <a:lnTo>
                    <a:pt x="9344" y="15768"/>
                  </a:lnTo>
                  <a:lnTo>
                    <a:pt x="9417" y="15768"/>
                  </a:lnTo>
                  <a:lnTo>
                    <a:pt x="9636" y="15670"/>
                  </a:lnTo>
                  <a:lnTo>
                    <a:pt x="9855" y="15573"/>
                  </a:lnTo>
                  <a:lnTo>
                    <a:pt x="10123" y="15500"/>
                  </a:lnTo>
                  <a:lnTo>
                    <a:pt x="10196" y="15524"/>
                  </a:lnTo>
                  <a:lnTo>
                    <a:pt x="10074" y="15573"/>
                  </a:lnTo>
                  <a:lnTo>
                    <a:pt x="9953" y="15670"/>
                  </a:lnTo>
                  <a:lnTo>
                    <a:pt x="9855" y="15768"/>
                  </a:lnTo>
                  <a:lnTo>
                    <a:pt x="9807" y="15865"/>
                  </a:lnTo>
                  <a:lnTo>
                    <a:pt x="9807" y="15938"/>
                  </a:lnTo>
                  <a:lnTo>
                    <a:pt x="9831" y="15987"/>
                  </a:lnTo>
                  <a:lnTo>
                    <a:pt x="9880" y="16035"/>
                  </a:lnTo>
                  <a:lnTo>
                    <a:pt x="9928" y="16035"/>
                  </a:lnTo>
                  <a:lnTo>
                    <a:pt x="10099" y="16011"/>
                  </a:lnTo>
                  <a:lnTo>
                    <a:pt x="10245" y="15962"/>
                  </a:lnTo>
                  <a:lnTo>
                    <a:pt x="10537" y="15841"/>
                  </a:lnTo>
                  <a:lnTo>
                    <a:pt x="10829" y="15768"/>
                  </a:lnTo>
                  <a:lnTo>
                    <a:pt x="10950" y="15743"/>
                  </a:lnTo>
                  <a:lnTo>
                    <a:pt x="11096" y="15670"/>
                  </a:lnTo>
                  <a:lnTo>
                    <a:pt x="11267" y="15719"/>
                  </a:lnTo>
                  <a:lnTo>
                    <a:pt x="11169" y="15743"/>
                  </a:lnTo>
                  <a:lnTo>
                    <a:pt x="11072" y="15768"/>
                  </a:lnTo>
                  <a:lnTo>
                    <a:pt x="10877" y="15865"/>
                  </a:lnTo>
                  <a:lnTo>
                    <a:pt x="10610" y="15987"/>
                  </a:lnTo>
                  <a:lnTo>
                    <a:pt x="10488" y="16060"/>
                  </a:lnTo>
                  <a:lnTo>
                    <a:pt x="10366" y="16157"/>
                  </a:lnTo>
                  <a:lnTo>
                    <a:pt x="10342" y="16230"/>
                  </a:lnTo>
                  <a:lnTo>
                    <a:pt x="10366" y="16303"/>
                  </a:lnTo>
                  <a:lnTo>
                    <a:pt x="10415" y="16352"/>
                  </a:lnTo>
                  <a:lnTo>
                    <a:pt x="10634" y="16352"/>
                  </a:lnTo>
                  <a:lnTo>
                    <a:pt x="10780" y="16303"/>
                  </a:lnTo>
                  <a:lnTo>
                    <a:pt x="11048" y="16181"/>
                  </a:lnTo>
                  <a:lnTo>
                    <a:pt x="11315" y="16084"/>
                  </a:lnTo>
                  <a:lnTo>
                    <a:pt x="11437" y="16011"/>
                  </a:lnTo>
                  <a:lnTo>
                    <a:pt x="11486" y="15962"/>
                  </a:lnTo>
                  <a:lnTo>
                    <a:pt x="11510" y="15889"/>
                  </a:lnTo>
                  <a:lnTo>
                    <a:pt x="11510" y="15841"/>
                  </a:lnTo>
                  <a:lnTo>
                    <a:pt x="11510" y="15816"/>
                  </a:lnTo>
                  <a:lnTo>
                    <a:pt x="11826" y="15962"/>
                  </a:lnTo>
                  <a:lnTo>
                    <a:pt x="11583" y="16035"/>
                  </a:lnTo>
                  <a:lnTo>
                    <a:pt x="11340" y="16108"/>
                  </a:lnTo>
                  <a:lnTo>
                    <a:pt x="11121" y="16230"/>
                  </a:lnTo>
                  <a:lnTo>
                    <a:pt x="11048" y="16303"/>
                  </a:lnTo>
                  <a:lnTo>
                    <a:pt x="10975" y="16376"/>
                  </a:lnTo>
                  <a:lnTo>
                    <a:pt x="10950" y="16449"/>
                  </a:lnTo>
                  <a:lnTo>
                    <a:pt x="10950" y="16522"/>
                  </a:lnTo>
                  <a:lnTo>
                    <a:pt x="10999" y="16571"/>
                  </a:lnTo>
                  <a:lnTo>
                    <a:pt x="11072" y="16571"/>
                  </a:lnTo>
                  <a:lnTo>
                    <a:pt x="11291" y="16473"/>
                  </a:lnTo>
                  <a:lnTo>
                    <a:pt x="11510" y="16376"/>
                  </a:lnTo>
                  <a:lnTo>
                    <a:pt x="11802" y="16279"/>
                  </a:lnTo>
                  <a:lnTo>
                    <a:pt x="12094" y="16206"/>
                  </a:lnTo>
                  <a:lnTo>
                    <a:pt x="12143" y="16181"/>
                  </a:lnTo>
                  <a:lnTo>
                    <a:pt x="12313" y="16303"/>
                  </a:lnTo>
                  <a:lnTo>
                    <a:pt x="12021" y="16352"/>
                  </a:lnTo>
                  <a:lnTo>
                    <a:pt x="11851" y="16376"/>
                  </a:lnTo>
                  <a:lnTo>
                    <a:pt x="11705" y="16425"/>
                  </a:lnTo>
                  <a:lnTo>
                    <a:pt x="11559" y="16498"/>
                  </a:lnTo>
                  <a:lnTo>
                    <a:pt x="11413" y="16571"/>
                  </a:lnTo>
                  <a:lnTo>
                    <a:pt x="11364" y="16619"/>
                  </a:lnTo>
                  <a:lnTo>
                    <a:pt x="11340" y="16668"/>
                  </a:lnTo>
                  <a:lnTo>
                    <a:pt x="11340" y="16717"/>
                  </a:lnTo>
                  <a:lnTo>
                    <a:pt x="11340" y="16765"/>
                  </a:lnTo>
                  <a:lnTo>
                    <a:pt x="11364" y="16814"/>
                  </a:lnTo>
                  <a:lnTo>
                    <a:pt x="11413" y="16863"/>
                  </a:lnTo>
                  <a:lnTo>
                    <a:pt x="11534" y="16863"/>
                  </a:lnTo>
                  <a:lnTo>
                    <a:pt x="11778" y="16790"/>
                  </a:lnTo>
                  <a:lnTo>
                    <a:pt x="12045" y="16717"/>
                  </a:lnTo>
                  <a:lnTo>
                    <a:pt x="12337" y="16692"/>
                  </a:lnTo>
                  <a:lnTo>
                    <a:pt x="12629" y="16644"/>
                  </a:lnTo>
                  <a:lnTo>
                    <a:pt x="12702" y="16741"/>
                  </a:lnTo>
                  <a:lnTo>
                    <a:pt x="12532" y="16814"/>
                  </a:lnTo>
                  <a:lnTo>
                    <a:pt x="12362" y="16887"/>
                  </a:lnTo>
                  <a:lnTo>
                    <a:pt x="11997" y="16984"/>
                  </a:lnTo>
                  <a:lnTo>
                    <a:pt x="11242" y="17106"/>
                  </a:lnTo>
                  <a:lnTo>
                    <a:pt x="10658" y="17203"/>
                  </a:lnTo>
                  <a:lnTo>
                    <a:pt x="10074" y="17252"/>
                  </a:lnTo>
                  <a:lnTo>
                    <a:pt x="9466" y="17276"/>
                  </a:lnTo>
                  <a:lnTo>
                    <a:pt x="7860" y="17276"/>
                  </a:lnTo>
                  <a:lnTo>
                    <a:pt x="7373" y="17228"/>
                  </a:lnTo>
                  <a:lnTo>
                    <a:pt x="6862" y="17179"/>
                  </a:lnTo>
                  <a:lnTo>
                    <a:pt x="5865" y="17057"/>
                  </a:lnTo>
                  <a:lnTo>
                    <a:pt x="4892" y="16863"/>
                  </a:lnTo>
                  <a:lnTo>
                    <a:pt x="4989" y="16668"/>
                  </a:lnTo>
                  <a:lnTo>
                    <a:pt x="5110" y="16522"/>
                  </a:lnTo>
                  <a:lnTo>
                    <a:pt x="5256" y="16376"/>
                  </a:lnTo>
                  <a:lnTo>
                    <a:pt x="5427" y="16254"/>
                  </a:lnTo>
                  <a:lnTo>
                    <a:pt x="5597" y="16157"/>
                  </a:lnTo>
                  <a:lnTo>
                    <a:pt x="5792" y="16060"/>
                  </a:lnTo>
                  <a:lnTo>
                    <a:pt x="6181" y="15914"/>
                  </a:lnTo>
                  <a:lnTo>
                    <a:pt x="6546" y="15768"/>
                  </a:lnTo>
                  <a:lnTo>
                    <a:pt x="6911" y="15622"/>
                  </a:lnTo>
                  <a:lnTo>
                    <a:pt x="7276" y="15476"/>
                  </a:lnTo>
                  <a:lnTo>
                    <a:pt x="7641" y="15354"/>
                  </a:lnTo>
                  <a:lnTo>
                    <a:pt x="7714" y="15330"/>
                  </a:lnTo>
                  <a:lnTo>
                    <a:pt x="7763" y="15281"/>
                  </a:lnTo>
                  <a:lnTo>
                    <a:pt x="7787" y="15257"/>
                  </a:lnTo>
                  <a:lnTo>
                    <a:pt x="7860" y="15159"/>
                  </a:lnTo>
                  <a:lnTo>
                    <a:pt x="7909" y="15086"/>
                  </a:lnTo>
                  <a:lnTo>
                    <a:pt x="7957" y="14892"/>
                  </a:lnTo>
                  <a:lnTo>
                    <a:pt x="7982" y="14697"/>
                  </a:lnTo>
                  <a:lnTo>
                    <a:pt x="8006" y="14478"/>
                  </a:lnTo>
                  <a:lnTo>
                    <a:pt x="8055" y="13894"/>
                  </a:lnTo>
                  <a:lnTo>
                    <a:pt x="8055" y="13286"/>
                  </a:lnTo>
                  <a:lnTo>
                    <a:pt x="8055" y="12726"/>
                  </a:lnTo>
                  <a:lnTo>
                    <a:pt x="8030" y="12434"/>
                  </a:lnTo>
                  <a:lnTo>
                    <a:pt x="7982" y="12167"/>
                  </a:lnTo>
                  <a:lnTo>
                    <a:pt x="8371" y="12191"/>
                  </a:lnTo>
                  <a:lnTo>
                    <a:pt x="8760" y="12191"/>
                  </a:lnTo>
                  <a:lnTo>
                    <a:pt x="9198" y="12167"/>
                  </a:lnTo>
                  <a:lnTo>
                    <a:pt x="9636" y="12069"/>
                  </a:lnTo>
                  <a:close/>
                  <a:moveTo>
                    <a:pt x="12945" y="0"/>
                  </a:moveTo>
                  <a:lnTo>
                    <a:pt x="11705" y="49"/>
                  </a:lnTo>
                  <a:lnTo>
                    <a:pt x="7519" y="49"/>
                  </a:lnTo>
                  <a:lnTo>
                    <a:pt x="6132" y="73"/>
                  </a:lnTo>
                  <a:lnTo>
                    <a:pt x="5427" y="49"/>
                  </a:lnTo>
                  <a:lnTo>
                    <a:pt x="4697" y="49"/>
                  </a:lnTo>
                  <a:lnTo>
                    <a:pt x="3967" y="73"/>
                  </a:lnTo>
                  <a:lnTo>
                    <a:pt x="3626" y="98"/>
                  </a:lnTo>
                  <a:lnTo>
                    <a:pt x="3261" y="146"/>
                  </a:lnTo>
                  <a:lnTo>
                    <a:pt x="3213" y="171"/>
                  </a:lnTo>
                  <a:lnTo>
                    <a:pt x="3140" y="244"/>
                  </a:lnTo>
                  <a:lnTo>
                    <a:pt x="3115" y="292"/>
                  </a:lnTo>
                  <a:lnTo>
                    <a:pt x="3091" y="365"/>
                  </a:lnTo>
                  <a:lnTo>
                    <a:pt x="3164" y="1071"/>
                  </a:lnTo>
                  <a:lnTo>
                    <a:pt x="2994" y="998"/>
                  </a:lnTo>
                  <a:lnTo>
                    <a:pt x="2823" y="974"/>
                  </a:lnTo>
                  <a:lnTo>
                    <a:pt x="2434" y="949"/>
                  </a:lnTo>
                  <a:lnTo>
                    <a:pt x="2045" y="949"/>
                  </a:lnTo>
                  <a:lnTo>
                    <a:pt x="1728" y="974"/>
                  </a:lnTo>
                  <a:lnTo>
                    <a:pt x="1339" y="1022"/>
                  </a:lnTo>
                  <a:lnTo>
                    <a:pt x="1144" y="1047"/>
                  </a:lnTo>
                  <a:lnTo>
                    <a:pt x="974" y="1095"/>
                  </a:lnTo>
                  <a:lnTo>
                    <a:pt x="779" y="1168"/>
                  </a:lnTo>
                  <a:lnTo>
                    <a:pt x="609" y="1266"/>
                  </a:lnTo>
                  <a:lnTo>
                    <a:pt x="463" y="1387"/>
                  </a:lnTo>
                  <a:lnTo>
                    <a:pt x="317" y="1509"/>
                  </a:lnTo>
                  <a:lnTo>
                    <a:pt x="220" y="1679"/>
                  </a:lnTo>
                  <a:lnTo>
                    <a:pt x="122" y="1825"/>
                  </a:lnTo>
                  <a:lnTo>
                    <a:pt x="74" y="2020"/>
                  </a:lnTo>
                  <a:lnTo>
                    <a:pt x="25" y="2190"/>
                  </a:lnTo>
                  <a:lnTo>
                    <a:pt x="25" y="2385"/>
                  </a:lnTo>
                  <a:lnTo>
                    <a:pt x="1" y="2604"/>
                  </a:lnTo>
                  <a:lnTo>
                    <a:pt x="49" y="2993"/>
                  </a:lnTo>
                  <a:lnTo>
                    <a:pt x="98" y="3431"/>
                  </a:lnTo>
                  <a:lnTo>
                    <a:pt x="195" y="3821"/>
                  </a:lnTo>
                  <a:lnTo>
                    <a:pt x="414" y="4551"/>
                  </a:lnTo>
                  <a:lnTo>
                    <a:pt x="536" y="4988"/>
                  </a:lnTo>
                  <a:lnTo>
                    <a:pt x="682" y="5451"/>
                  </a:lnTo>
                  <a:lnTo>
                    <a:pt x="852" y="5913"/>
                  </a:lnTo>
                  <a:lnTo>
                    <a:pt x="1047" y="6351"/>
                  </a:lnTo>
                  <a:lnTo>
                    <a:pt x="1242" y="6789"/>
                  </a:lnTo>
                  <a:lnTo>
                    <a:pt x="1461" y="7203"/>
                  </a:lnTo>
                  <a:lnTo>
                    <a:pt x="1704" y="7616"/>
                  </a:lnTo>
                  <a:lnTo>
                    <a:pt x="1972" y="8006"/>
                  </a:lnTo>
                  <a:lnTo>
                    <a:pt x="2264" y="8371"/>
                  </a:lnTo>
                  <a:lnTo>
                    <a:pt x="2580" y="8687"/>
                  </a:lnTo>
                  <a:lnTo>
                    <a:pt x="2896" y="9003"/>
                  </a:lnTo>
                  <a:lnTo>
                    <a:pt x="3286" y="9271"/>
                  </a:lnTo>
                  <a:lnTo>
                    <a:pt x="3675" y="9514"/>
                  </a:lnTo>
                  <a:lnTo>
                    <a:pt x="4089" y="9709"/>
                  </a:lnTo>
                  <a:lnTo>
                    <a:pt x="4551" y="9879"/>
                  </a:lnTo>
                  <a:lnTo>
                    <a:pt x="5037" y="9977"/>
                  </a:lnTo>
                  <a:lnTo>
                    <a:pt x="5037" y="10098"/>
                  </a:lnTo>
                  <a:lnTo>
                    <a:pt x="5062" y="10196"/>
                  </a:lnTo>
                  <a:lnTo>
                    <a:pt x="5183" y="10415"/>
                  </a:lnTo>
                  <a:lnTo>
                    <a:pt x="5329" y="10634"/>
                  </a:lnTo>
                  <a:lnTo>
                    <a:pt x="5500" y="10828"/>
                  </a:lnTo>
                  <a:lnTo>
                    <a:pt x="5694" y="11023"/>
                  </a:lnTo>
                  <a:lnTo>
                    <a:pt x="5889" y="11169"/>
                  </a:lnTo>
                  <a:lnTo>
                    <a:pt x="6254" y="11437"/>
                  </a:lnTo>
                  <a:lnTo>
                    <a:pt x="6546" y="11631"/>
                  </a:lnTo>
                  <a:lnTo>
                    <a:pt x="6862" y="11802"/>
                  </a:lnTo>
                  <a:lnTo>
                    <a:pt x="7179" y="11948"/>
                  </a:lnTo>
                  <a:lnTo>
                    <a:pt x="7519" y="12045"/>
                  </a:lnTo>
                  <a:lnTo>
                    <a:pt x="7471" y="12313"/>
                  </a:lnTo>
                  <a:lnTo>
                    <a:pt x="7471" y="12580"/>
                  </a:lnTo>
                  <a:lnTo>
                    <a:pt x="7471" y="12872"/>
                  </a:lnTo>
                  <a:lnTo>
                    <a:pt x="7519" y="13115"/>
                  </a:lnTo>
                  <a:lnTo>
                    <a:pt x="7519" y="13407"/>
                  </a:lnTo>
                  <a:lnTo>
                    <a:pt x="7519" y="13724"/>
                  </a:lnTo>
                  <a:lnTo>
                    <a:pt x="7471" y="14308"/>
                  </a:lnTo>
                  <a:lnTo>
                    <a:pt x="7422" y="14624"/>
                  </a:lnTo>
                  <a:lnTo>
                    <a:pt x="7422" y="14770"/>
                  </a:lnTo>
                  <a:lnTo>
                    <a:pt x="7422" y="14916"/>
                  </a:lnTo>
                  <a:lnTo>
                    <a:pt x="7203" y="14965"/>
                  </a:lnTo>
                  <a:lnTo>
                    <a:pt x="6984" y="15013"/>
                  </a:lnTo>
                  <a:lnTo>
                    <a:pt x="6741" y="15086"/>
                  </a:lnTo>
                  <a:lnTo>
                    <a:pt x="6522" y="15184"/>
                  </a:lnTo>
                  <a:lnTo>
                    <a:pt x="6084" y="15378"/>
                  </a:lnTo>
                  <a:lnTo>
                    <a:pt x="5670" y="15549"/>
                  </a:lnTo>
                  <a:lnTo>
                    <a:pt x="5451" y="15646"/>
                  </a:lnTo>
                  <a:lnTo>
                    <a:pt x="5232" y="15743"/>
                  </a:lnTo>
                  <a:lnTo>
                    <a:pt x="5037" y="15889"/>
                  </a:lnTo>
                  <a:lnTo>
                    <a:pt x="4867" y="16011"/>
                  </a:lnTo>
                  <a:lnTo>
                    <a:pt x="4697" y="16181"/>
                  </a:lnTo>
                  <a:lnTo>
                    <a:pt x="4551" y="16376"/>
                  </a:lnTo>
                  <a:lnTo>
                    <a:pt x="4429" y="16571"/>
                  </a:lnTo>
                  <a:lnTo>
                    <a:pt x="4332" y="16814"/>
                  </a:lnTo>
                  <a:lnTo>
                    <a:pt x="4308" y="16887"/>
                  </a:lnTo>
                  <a:lnTo>
                    <a:pt x="4308" y="16936"/>
                  </a:lnTo>
                  <a:lnTo>
                    <a:pt x="4332" y="16984"/>
                  </a:lnTo>
                  <a:lnTo>
                    <a:pt x="4356" y="17033"/>
                  </a:lnTo>
                  <a:lnTo>
                    <a:pt x="4454" y="17106"/>
                  </a:lnTo>
                  <a:lnTo>
                    <a:pt x="4575" y="17130"/>
                  </a:lnTo>
                  <a:lnTo>
                    <a:pt x="4746" y="17252"/>
                  </a:lnTo>
                  <a:lnTo>
                    <a:pt x="4940" y="17374"/>
                  </a:lnTo>
                  <a:lnTo>
                    <a:pt x="5159" y="17447"/>
                  </a:lnTo>
                  <a:lnTo>
                    <a:pt x="5402" y="17495"/>
                  </a:lnTo>
                  <a:lnTo>
                    <a:pt x="5865" y="17568"/>
                  </a:lnTo>
                  <a:lnTo>
                    <a:pt x="6303" y="17617"/>
                  </a:lnTo>
                  <a:lnTo>
                    <a:pt x="6984" y="17714"/>
                  </a:lnTo>
                  <a:lnTo>
                    <a:pt x="7665" y="17763"/>
                  </a:lnTo>
                  <a:lnTo>
                    <a:pt x="8371" y="17787"/>
                  </a:lnTo>
                  <a:lnTo>
                    <a:pt x="9052" y="17812"/>
                  </a:lnTo>
                  <a:lnTo>
                    <a:pt x="9685" y="17787"/>
                  </a:lnTo>
                  <a:lnTo>
                    <a:pt x="10318" y="17739"/>
                  </a:lnTo>
                  <a:lnTo>
                    <a:pt x="10950" y="17690"/>
                  </a:lnTo>
                  <a:lnTo>
                    <a:pt x="11559" y="17593"/>
                  </a:lnTo>
                  <a:lnTo>
                    <a:pt x="11948" y="17520"/>
                  </a:lnTo>
                  <a:lnTo>
                    <a:pt x="12410" y="17447"/>
                  </a:lnTo>
                  <a:lnTo>
                    <a:pt x="12654" y="17398"/>
                  </a:lnTo>
                  <a:lnTo>
                    <a:pt x="12848" y="17301"/>
                  </a:lnTo>
                  <a:lnTo>
                    <a:pt x="13018" y="17203"/>
                  </a:lnTo>
                  <a:lnTo>
                    <a:pt x="13091" y="17130"/>
                  </a:lnTo>
                  <a:lnTo>
                    <a:pt x="13164" y="17057"/>
                  </a:lnTo>
                  <a:lnTo>
                    <a:pt x="13237" y="16984"/>
                  </a:lnTo>
                  <a:lnTo>
                    <a:pt x="13286" y="16911"/>
                  </a:lnTo>
                  <a:lnTo>
                    <a:pt x="13310" y="16814"/>
                  </a:lnTo>
                  <a:lnTo>
                    <a:pt x="13286" y="16692"/>
                  </a:lnTo>
                  <a:lnTo>
                    <a:pt x="13140" y="16400"/>
                  </a:lnTo>
                  <a:lnTo>
                    <a:pt x="12921" y="16157"/>
                  </a:lnTo>
                  <a:lnTo>
                    <a:pt x="12702" y="15914"/>
                  </a:lnTo>
                  <a:lnTo>
                    <a:pt x="12435" y="15719"/>
                  </a:lnTo>
                  <a:lnTo>
                    <a:pt x="12167" y="15549"/>
                  </a:lnTo>
                  <a:lnTo>
                    <a:pt x="11851" y="15403"/>
                  </a:lnTo>
                  <a:lnTo>
                    <a:pt x="11559" y="15281"/>
                  </a:lnTo>
                  <a:lnTo>
                    <a:pt x="11242" y="15184"/>
                  </a:lnTo>
                  <a:lnTo>
                    <a:pt x="10780" y="15062"/>
                  </a:lnTo>
                  <a:lnTo>
                    <a:pt x="10439" y="15013"/>
                  </a:lnTo>
                  <a:lnTo>
                    <a:pt x="10123" y="14965"/>
                  </a:lnTo>
                  <a:lnTo>
                    <a:pt x="10147" y="14746"/>
                  </a:lnTo>
                  <a:lnTo>
                    <a:pt x="10123" y="14502"/>
                  </a:lnTo>
                  <a:lnTo>
                    <a:pt x="10123" y="14259"/>
                  </a:lnTo>
                  <a:lnTo>
                    <a:pt x="10099" y="14089"/>
                  </a:lnTo>
                  <a:lnTo>
                    <a:pt x="10123" y="13529"/>
                  </a:lnTo>
                  <a:lnTo>
                    <a:pt x="10099" y="12945"/>
                  </a:lnTo>
                  <a:lnTo>
                    <a:pt x="10099" y="12434"/>
                  </a:lnTo>
                  <a:lnTo>
                    <a:pt x="10074" y="12191"/>
                  </a:lnTo>
                  <a:lnTo>
                    <a:pt x="10050" y="12069"/>
                  </a:lnTo>
                  <a:lnTo>
                    <a:pt x="10001" y="11948"/>
                  </a:lnTo>
                  <a:lnTo>
                    <a:pt x="10391" y="11777"/>
                  </a:lnTo>
                  <a:lnTo>
                    <a:pt x="10756" y="11583"/>
                  </a:lnTo>
                  <a:lnTo>
                    <a:pt x="11096" y="11364"/>
                  </a:lnTo>
                  <a:lnTo>
                    <a:pt x="11413" y="11096"/>
                  </a:lnTo>
                  <a:lnTo>
                    <a:pt x="11851" y="10707"/>
                  </a:lnTo>
                  <a:lnTo>
                    <a:pt x="12118" y="10463"/>
                  </a:lnTo>
                  <a:lnTo>
                    <a:pt x="12240" y="10317"/>
                  </a:lnTo>
                  <a:lnTo>
                    <a:pt x="12337" y="10196"/>
                  </a:lnTo>
                  <a:lnTo>
                    <a:pt x="12508" y="10001"/>
                  </a:lnTo>
                  <a:lnTo>
                    <a:pt x="12897" y="9879"/>
                  </a:lnTo>
                  <a:lnTo>
                    <a:pt x="13286" y="9782"/>
                  </a:lnTo>
                  <a:lnTo>
                    <a:pt x="13675" y="9660"/>
                  </a:lnTo>
                  <a:lnTo>
                    <a:pt x="13870" y="9587"/>
                  </a:lnTo>
                  <a:lnTo>
                    <a:pt x="14040" y="9490"/>
                  </a:lnTo>
                  <a:lnTo>
                    <a:pt x="14478" y="9222"/>
                  </a:lnTo>
                  <a:lnTo>
                    <a:pt x="14916" y="8906"/>
                  </a:lnTo>
                  <a:lnTo>
                    <a:pt x="15306" y="8565"/>
                  </a:lnTo>
                  <a:lnTo>
                    <a:pt x="15646" y="8176"/>
                  </a:lnTo>
                  <a:lnTo>
                    <a:pt x="15963" y="7787"/>
                  </a:lnTo>
                  <a:lnTo>
                    <a:pt x="16255" y="7397"/>
                  </a:lnTo>
                  <a:lnTo>
                    <a:pt x="16522" y="6959"/>
                  </a:lnTo>
                  <a:lnTo>
                    <a:pt x="16766" y="6521"/>
                  </a:lnTo>
                  <a:lnTo>
                    <a:pt x="16960" y="6083"/>
                  </a:lnTo>
                  <a:lnTo>
                    <a:pt x="17155" y="5621"/>
                  </a:lnTo>
                  <a:lnTo>
                    <a:pt x="17301" y="5134"/>
                  </a:lnTo>
                  <a:lnTo>
                    <a:pt x="17398" y="4648"/>
                  </a:lnTo>
                  <a:lnTo>
                    <a:pt x="17544" y="3869"/>
                  </a:lnTo>
                  <a:lnTo>
                    <a:pt x="17593" y="3431"/>
                  </a:lnTo>
                  <a:lnTo>
                    <a:pt x="17617" y="2993"/>
                  </a:lnTo>
                  <a:lnTo>
                    <a:pt x="17593" y="2555"/>
                  </a:lnTo>
                  <a:lnTo>
                    <a:pt x="17569" y="2361"/>
                  </a:lnTo>
                  <a:lnTo>
                    <a:pt x="17520" y="2142"/>
                  </a:lnTo>
                  <a:lnTo>
                    <a:pt x="17447" y="1947"/>
                  </a:lnTo>
                  <a:lnTo>
                    <a:pt x="17374" y="1777"/>
                  </a:lnTo>
                  <a:lnTo>
                    <a:pt x="17277" y="1606"/>
                  </a:lnTo>
                  <a:lnTo>
                    <a:pt x="17131" y="1460"/>
                  </a:lnTo>
                  <a:lnTo>
                    <a:pt x="17009" y="1339"/>
                  </a:lnTo>
                  <a:lnTo>
                    <a:pt x="16863" y="1241"/>
                  </a:lnTo>
                  <a:lnTo>
                    <a:pt x="16693" y="1168"/>
                  </a:lnTo>
                  <a:lnTo>
                    <a:pt x="16547" y="1120"/>
                  </a:lnTo>
                  <a:lnTo>
                    <a:pt x="16376" y="1095"/>
                  </a:lnTo>
                  <a:lnTo>
                    <a:pt x="16206" y="1095"/>
                  </a:lnTo>
                  <a:lnTo>
                    <a:pt x="15841" y="1120"/>
                  </a:lnTo>
                  <a:lnTo>
                    <a:pt x="15476" y="1168"/>
                  </a:lnTo>
                  <a:lnTo>
                    <a:pt x="15087" y="1241"/>
                  </a:lnTo>
                  <a:lnTo>
                    <a:pt x="14868" y="1266"/>
                  </a:lnTo>
                  <a:lnTo>
                    <a:pt x="14478" y="1266"/>
                  </a:lnTo>
                  <a:lnTo>
                    <a:pt x="14308" y="1217"/>
                  </a:lnTo>
                  <a:lnTo>
                    <a:pt x="14332" y="755"/>
                  </a:lnTo>
                  <a:lnTo>
                    <a:pt x="14357" y="292"/>
                  </a:lnTo>
                  <a:lnTo>
                    <a:pt x="14357" y="219"/>
                  </a:lnTo>
                  <a:lnTo>
                    <a:pt x="14332" y="146"/>
                  </a:lnTo>
                  <a:lnTo>
                    <a:pt x="14259" y="98"/>
                  </a:lnTo>
                  <a:lnTo>
                    <a:pt x="14186" y="73"/>
                  </a:lnTo>
                  <a:lnTo>
                    <a:pt x="13894" y="25"/>
                  </a:lnTo>
                  <a:lnTo>
                    <a:pt x="13578" y="0"/>
                  </a:lnTo>
                  <a:close/>
                </a:path>
              </a:pathLst>
            </a:custGeom>
            <a:solidFill>
              <a:srgbClr val="641DE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2373091"/>
            <a:ext cx="547260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Наукові роботи студентів хімічного факультету нагороджуються: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500" dirty="0">
                <a:latin typeface="Georgia" pitchFamily="18" charset="0"/>
                <a:cs typeface="Times New Roman" pitchFamily="18" charset="0"/>
              </a:rPr>
              <a:t>Премією НАН України за кращу наукову роботу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500" dirty="0">
                <a:latin typeface="Georgia" pitchFamily="18" charset="0"/>
                <a:cs typeface="Times New Roman" pitchFamily="18" charset="0"/>
              </a:rPr>
              <a:t>Премією Київського міського голови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500" dirty="0">
                <a:latin typeface="Georgia" pitchFamily="18" charset="0"/>
                <a:cs typeface="Times New Roman" pitchFamily="18" charset="0"/>
              </a:rPr>
              <a:t>Стипендією Верховної Ради України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500" dirty="0">
                <a:latin typeface="Georgia" pitchFamily="18" charset="0"/>
                <a:cs typeface="Times New Roman" pitchFamily="18" charset="0"/>
              </a:rPr>
              <a:t>Стипендією Київського міського голови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500" dirty="0">
                <a:latin typeface="Georgia" pitchFamily="18" charset="0"/>
                <a:cs typeface="Times New Roman" pitchFamily="18" charset="0"/>
              </a:rPr>
              <a:t>Стипендією ім. проф. С.М. Реформатського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500" dirty="0">
                <a:latin typeface="Georgia" pitchFamily="18" charset="0"/>
                <a:cs typeface="Times New Roman" pitchFamily="18" charset="0"/>
              </a:rPr>
              <a:t>Стипендією ім. академіка Ю.К. </a:t>
            </a:r>
            <a:r>
              <a:rPr lang="uk-UA" sz="1500" dirty="0" err="1">
                <a:latin typeface="Georgia" pitchFamily="18" charset="0"/>
                <a:cs typeface="Times New Roman" pitchFamily="18" charset="0"/>
              </a:rPr>
              <a:t>Деліманського</a:t>
            </a:r>
            <a:endParaRPr lang="uk-UA" sz="1500" dirty="0">
              <a:latin typeface="Georgia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sz="1500" dirty="0">
                <a:latin typeface="Georgia" pitchFamily="18" charset="0"/>
                <a:cs typeface="Times New Roman" pitchFamily="18" charset="0"/>
              </a:rPr>
              <a:t>Стипендією ім. А.Т. </a:t>
            </a:r>
            <a:r>
              <a:rPr lang="uk-UA" sz="1500" dirty="0" err="1">
                <a:latin typeface="Georgia" pitchFamily="18" charset="0"/>
                <a:cs typeface="Times New Roman" pitchFamily="18" charset="0"/>
              </a:rPr>
              <a:t>Пилипенка</a:t>
            </a:r>
            <a:endParaRPr lang="uk-UA" sz="1500" dirty="0">
              <a:latin typeface="Georgia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sz="1500" dirty="0">
                <a:latin typeface="Georgia" pitchFamily="18" charset="0"/>
                <a:cs typeface="Times New Roman" pitchFamily="18" charset="0"/>
              </a:rPr>
              <a:t>Стипендіями від стипендіальної програми «Завтра.</a:t>
            </a:r>
            <a:r>
              <a:rPr lang="en-US" sz="1500" dirty="0" err="1">
                <a:latin typeface="Georgia" pitchFamily="18" charset="0"/>
                <a:cs typeface="Times New Roman" pitchFamily="18" charset="0"/>
              </a:rPr>
              <a:t>ua</a:t>
            </a:r>
            <a:r>
              <a:rPr lang="ru-RU" sz="1500" dirty="0">
                <a:latin typeface="Georgia" pitchFamily="18" charset="0"/>
                <a:cs typeface="Times New Roman" pitchFamily="18" charset="0"/>
              </a:rPr>
              <a:t>»</a:t>
            </a:r>
            <a:endParaRPr lang="uk-UA" sz="1500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1742" y="5380474"/>
            <a:ext cx="352839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280160">
              <a:buFont typeface="Wingdings" pitchFamily="2" charset="2"/>
              <a:buChar char="q"/>
            </a:pPr>
            <a:r>
              <a:rPr lang="uk-UA" sz="15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Гранти посольства Франції</a:t>
            </a:r>
          </a:p>
          <a:p>
            <a:pPr marL="285750" lvl="0" indent="-285750" defTabSz="1280160">
              <a:buFont typeface="Wingdings" pitchFamily="2" charset="2"/>
              <a:buChar char="q"/>
            </a:pPr>
            <a:r>
              <a:rPr lang="uk-UA" sz="15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Гранти по програмі «</a:t>
            </a:r>
            <a:r>
              <a:rPr lang="uk-UA" sz="1500" dirty="0" err="1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Ерасмус</a:t>
            </a:r>
            <a:r>
              <a:rPr lang="uk-UA" sz="15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»</a:t>
            </a:r>
          </a:p>
          <a:p>
            <a:pPr marL="285750" lvl="0" indent="-285750" defTabSz="1280160">
              <a:buFont typeface="Wingdings" pitchFamily="2" charset="2"/>
              <a:buChar char="q"/>
            </a:pPr>
            <a:r>
              <a:rPr lang="uk-UA" sz="15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Стипендію університету м. </a:t>
            </a:r>
            <a:r>
              <a:rPr lang="uk-UA" sz="1500" dirty="0" err="1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Анже</a:t>
            </a:r>
            <a:endParaRPr lang="uk-UA" sz="15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9714" y="5030996"/>
            <a:ext cx="2396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Міжнародні гранти </a:t>
            </a:r>
            <a:endParaRPr lang="uk-UA" b="1" dirty="0">
              <a:ln>
                <a:solidFill>
                  <a:srgbClr val="002060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695" y="5164574"/>
            <a:ext cx="11763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5181972" y="2430413"/>
            <a:ext cx="392392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Щороку проводяться: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Міжнародна конференція студентів  та аспірантів </a:t>
            </a:r>
            <a:r>
              <a:rPr kumimoji="0" lang="uk-UA" sz="15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«Сучасні проблеми хімії»</a:t>
            </a:r>
            <a:endParaRPr kumimoji="0" lang="uk-UA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Міжнародна наукова конференція з хімії </a:t>
            </a:r>
            <a:r>
              <a:rPr kumimoji="0" lang="uk-UA" sz="15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«Київ-Тулуза»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15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«Київська конференція з аналітичної хімії: сучасні тенденції»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8" name="Рисунок 7" descr="Изображение выглядит как человек, держит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775A6EFF-A1FE-47C2-B313-CAC321058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05" y="4581128"/>
            <a:ext cx="1445011" cy="2163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человек, внутренний, женщина, окно&#10;&#10;Автоматически созданное описание">
            <a:extLst>
              <a:ext uri="{FF2B5EF4-FFF2-40B4-BE49-F238E27FC236}">
                <a16:creationId xmlns:a16="http://schemas.microsoft.com/office/drawing/2014/main" id="{4F2EB58D-FA08-4EAE-84BE-A742C3882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31" y="4581127"/>
            <a:ext cx="1445011" cy="2163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57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Untitled-2"/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24" y="2924944"/>
            <a:ext cx="2808212" cy="218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 descr="D:\Загрузки\libr_1.jpg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7" y="687570"/>
            <a:ext cx="3542257" cy="236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1785938" y="149270"/>
            <a:ext cx="57864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Бібліотека</a:t>
            </a:r>
            <a:endParaRPr kumimoji="0" lang="uk-UA" sz="2400" b="0" i="0" u="none" strike="noStrike" cap="none" normalizeH="0" baseline="0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5245" y="3038552"/>
            <a:ext cx="4172293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Бібліотека облаштована читальним залом (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 місць),  комп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’</a:t>
            </a:r>
            <a:r>
              <a:rPr kumimoji="0" lang="uk-UA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ютерним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 класом, Wi-Fi.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Є доступ до пошукової бази «</a:t>
            </a:r>
            <a:r>
              <a:rPr kumimoji="0" lang="uk-UA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Reaxys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».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427538" y="687570"/>
            <a:ext cx="45370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Бібліотечний фонд бібліотеки хімічного факультету налічує більше 50 тис. фахових видань: підручників, монографій, наукових праць викладачів факультету, наукових періодичних видань. Фонд електронної бібліотеки хімічного факультету налічує близько 3000 примірників.</a:t>
            </a:r>
            <a:endParaRPr kumimoji="0" lang="uk-UA" sz="1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ДВД\IMG_7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4" y="4768432"/>
            <a:ext cx="3096469" cy="2064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ВД\IMG_74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" y="4713864"/>
            <a:ext cx="3149267" cy="209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человек, книга, полк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60B790E-491B-4F3E-AFBD-9623A1B833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819138"/>
            <a:ext cx="2993228" cy="199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69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9" descr="https://scontent-lhr3-1.xx.fbcdn.net/v/t1.0-0/c33.0.200.200/p200x200/15977758_1299328950154175_8572351047674042139_n.jpg?oh=8432588809564ba40b91d4b3bdd47ad8&amp;oe=590EB11C"/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515888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17" descr="https://scontent-lhr3-1.xx.fbcdn.net/v/t1.0-0/c33.0.200.200/p200x200/16113947_1299329033487500_6366067372991122143_n.jpg?oh=c340a7927bfa505a4f0e8818d5fb5f3a&amp;oe=5901DB9F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2676128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15" descr="https://scontent-lhr3-1.xx.fbcdn.net/v/t1.0-0/c33.0.200.200/p200x200/15977954_1299328900154180_5514776628501943168_n.jpg?oh=b72d86185c3b9b094f7708d23d6478b8&amp;oe=591AD103"/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2263775" cy="2265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11" descr="https://scontent-lhr3-1.xx.fbcdn.net/v/t1.0-0/c0.22.200.200/p200x200/15965096_1299329026820834_6701189090822987683_n.jpg?oh=e6135439c3dccfe2b6a93e717afd4346&amp;oe=590D6793"/>
          <p:cNvPicPr>
            <a:picLocks noRot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10" descr="C:\Users\228\Documents\хімічний факультет\гуртожик.jpg"/>
          <p:cNvPicPr>
            <a:picLocks noRot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654550"/>
            <a:ext cx="2717800" cy="1798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4" descr="Lobby"/>
          <p:cNvPicPr>
            <a:picLocks noRot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4654550"/>
            <a:ext cx="3008313" cy="1798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51520" y="1408708"/>
            <a:ext cx="455598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   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Гарантований гуртожиток іногороднім, 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470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 грн/міс.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  Тренажерний зал, </a:t>
            </a:r>
            <a:r>
              <a:rPr kumimoji="0" lang="uk-UA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інтернет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, пральні машини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  10 хв від станції метро «Виставковий центр»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539552" y="188640"/>
            <a:ext cx="378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Гуртожиток</a:t>
            </a:r>
            <a:endParaRPr kumimoji="0" lang="uk-UA" sz="2400" b="0" i="0" u="none" strike="noStrike" cap="none" normalizeH="0" baseline="0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C:\Users\l-226\Desktop\hostel_6_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725144"/>
            <a:ext cx="240026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5155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Laptop\Desktop\миссс\photo_2019-04-05_18-21-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2040" y="3143248"/>
            <a:ext cx="3751960" cy="25003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79" name="Picture 3" descr="C:\Users\Laptop\Desktop\миссс\photo_2020-02-14_12-59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382666"/>
            <a:ext cx="2786082" cy="208737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6386" name="Text Box 4" descr="TextBox 3"/>
          <p:cNvSpPr txBox="1">
            <a:spLocks/>
          </p:cNvSpPr>
          <p:nvPr/>
        </p:nvSpPr>
        <p:spPr bwMode="auto">
          <a:xfrm>
            <a:off x="2507158" y="1844824"/>
            <a:ext cx="2928938" cy="12464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ru-RU" altLang="ru-RU" sz="1500" b="1" i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 </a:t>
            </a:r>
            <a:r>
              <a:rPr lang="ru-RU" altLang="ru-RU" sz="15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День </a:t>
            </a:r>
            <a:r>
              <a:rPr lang="ru-RU" altLang="ru-RU" sz="1500" b="1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першокурсника</a:t>
            </a:r>
            <a:endParaRPr lang="ru-RU" altLang="ru-RU" sz="1500" b="1" dirty="0">
              <a:solidFill>
                <a:srgbClr val="002060"/>
              </a:solidFill>
              <a:latin typeface="Georgia" panose="02040502050405020303" pitchFamily="18" charset="0"/>
              <a:sym typeface="Corbel" panose="020B0503020204020204" pitchFamily="34" charset="0"/>
            </a:endParaRPr>
          </a:p>
          <a:p>
            <a:pPr eaLnBrk="1"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ru-RU" altLang="ru-RU" sz="15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 </a:t>
            </a:r>
            <a:r>
              <a:rPr lang="ru-RU" altLang="ru-RU" sz="1500" b="1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Містер</a:t>
            </a:r>
            <a:r>
              <a:rPr lang="ru-RU" altLang="ru-RU" sz="15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та </a:t>
            </a:r>
            <a:r>
              <a:rPr lang="ru-RU" altLang="ru-RU" sz="1500" b="1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Міс</a:t>
            </a:r>
            <a:r>
              <a:rPr lang="ru-RU" altLang="ru-RU" sz="15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 факультету</a:t>
            </a:r>
            <a:endParaRPr lang="ru-RU" altLang="ru-RU" sz="1500" b="1" dirty="0">
              <a:solidFill>
                <a:srgbClr val="002060"/>
              </a:solidFill>
              <a:latin typeface="Georgia" panose="02040502050405020303" pitchFamily="18" charset="0"/>
              <a:sym typeface="Corbel" panose="020B0503020204020204" pitchFamily="34" charset="0"/>
            </a:endParaRPr>
          </a:p>
          <a:p>
            <a:pPr algn="just" eaLnBrk="1"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uk-UA" altLang="ru-RU" sz="15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 </a:t>
            </a:r>
            <a:r>
              <a:rPr lang="ru-RU" altLang="ru-RU" sz="15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День </a:t>
            </a:r>
            <a:r>
              <a:rPr lang="ru-RU" altLang="ru-RU" sz="1500" b="1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хіміка</a:t>
            </a:r>
            <a:endParaRPr lang="ru-RU" altLang="ru-RU" sz="1500" b="1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just" eaLnBrk="1"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en-US" altLang="ru-RU" sz="15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 </a:t>
            </a:r>
            <a:r>
              <a:rPr lang="uk-UA" altLang="ru-RU" sz="1500" b="1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Таємний </a:t>
            </a:r>
            <a:r>
              <a:rPr lang="uk-UA" altLang="ru-RU" sz="1500" b="1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санта</a:t>
            </a:r>
            <a:endParaRPr lang="uk-UA" altLang="ru-RU" sz="1500" b="1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just" eaLnBrk="1"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rgbClr val="002060"/>
                </a:solidFill>
                <a:latin typeface="Georgia" panose="02040502050405020303" pitchFamily="18" charset="0"/>
              </a:rPr>
              <a:t>  </a:t>
            </a:r>
            <a:r>
              <a:rPr lang="ru-RU" sz="1500" b="1" dirty="0">
                <a:solidFill>
                  <a:srgbClr val="002060"/>
                </a:solidFill>
                <a:latin typeface="Georgia" panose="02040502050405020303" pitchFamily="18" charset="0"/>
              </a:rPr>
              <a:t>День Святого Валентина</a:t>
            </a:r>
            <a:endParaRPr lang="ru-RU" altLang="ru-RU" sz="1500" b="1" i="1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6387" name="Text Box 5" descr="TextBox 2"/>
          <p:cNvSpPr txBox="1">
            <a:spLocks/>
          </p:cNvSpPr>
          <p:nvPr/>
        </p:nvSpPr>
        <p:spPr bwMode="auto">
          <a:xfrm>
            <a:off x="1331640" y="87015"/>
            <a:ext cx="6551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ru-RU" altLang="ru-RU" sz="2400" b="1" i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Наші</a:t>
            </a:r>
            <a:r>
              <a:rPr lang="ru-RU" altLang="ru-RU" sz="24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студенти</a:t>
            </a:r>
            <a:r>
              <a:rPr lang="ru-RU" altLang="ru-RU" sz="24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  - народ </a:t>
            </a:r>
            <a:r>
              <a:rPr lang="ru-RU" altLang="ru-RU" sz="2400" b="1" i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активний</a:t>
            </a:r>
            <a:r>
              <a:rPr lang="ru-RU" altLang="ru-RU" sz="2400" b="1" i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!!!</a:t>
            </a:r>
          </a:p>
        </p:txBody>
      </p:sp>
      <p:pic>
        <p:nvPicPr>
          <p:cNvPr id="16389" name="Рисунок 10" descr="IMG_16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96" y="601911"/>
            <a:ext cx="3714750" cy="2474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712" y="695598"/>
            <a:ext cx="5078368" cy="107721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На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факультеті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працює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i="1" dirty="0" err="1">
                <a:solidFill>
                  <a:srgbClr val="003FBC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Студентський</a:t>
            </a:r>
            <a:r>
              <a:rPr lang="ru-RU" altLang="ru-RU" sz="1600" b="1" i="1" dirty="0">
                <a:solidFill>
                  <a:srgbClr val="003FBC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Парламент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–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саме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він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вирішує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актуальні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проблеми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студентського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життя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та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організовує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багато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захоплюючих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600" b="1" dirty="0" err="1">
                <a:latin typeface="Georgia" panose="02040502050405020303" pitchFamily="18" charset="0"/>
                <a:sym typeface="Georgia" panose="02040502050405020303" pitchFamily="18" charset="0"/>
              </a:rPr>
              <a:t>заходів</a:t>
            </a:r>
            <a:r>
              <a:rPr lang="ru-RU" altLang="ru-RU" sz="1600" b="1" dirty="0">
                <a:latin typeface="Georgia" panose="02040502050405020303" pitchFamily="18" charset="0"/>
                <a:sym typeface="Georgia" panose="02040502050405020303" pitchFamily="18" charset="0"/>
              </a:rPr>
              <a:t>:</a:t>
            </a:r>
            <a:endParaRPr lang="ru-RU" altLang="ru-RU" sz="1600" b="1" dirty="0">
              <a:latin typeface="Georgia" panose="02040502050405020303" pitchFamily="18" charset="0"/>
              <a:sym typeface="Corbel" panose="020B0503020204020204" pitchFamily="34" charset="0"/>
            </a:endParaRPr>
          </a:p>
        </p:txBody>
      </p:sp>
      <p:pic>
        <p:nvPicPr>
          <p:cNvPr id="24580" name="Picture 4" descr="C:\Users\Laptop\Desktop\миссс\photo_2020-01-04_18-54-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55880"/>
            <a:ext cx="1929220" cy="285749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3554" name="Picture 2" descr="C:\Users\Laptop\Desktop\миссс\photo_2019-07-29_15-45-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098492"/>
            <a:ext cx="2286016" cy="17145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3555" name="Picture 3" descr="C:\Users\Laptop\Desktop\миссс\photo_2019-05-24_09-47-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0" y="4857760"/>
            <a:ext cx="2666987" cy="200024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775927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IMG_16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74" y="188640"/>
            <a:ext cx="4481658" cy="2985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11" name="Picture 2" descr="IMAGE 2018-11-01 00:19:4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"/>
          <a:stretch/>
        </p:blipFill>
        <p:spPr bwMode="auto">
          <a:xfrm>
            <a:off x="4406900" y="188639"/>
            <a:ext cx="4557588" cy="2921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12" name="Picture 3" descr="IMAGE 2018-11-01 00:26: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 b="7099"/>
          <a:stretch/>
        </p:blipFill>
        <p:spPr bwMode="auto">
          <a:xfrm>
            <a:off x="6732240" y="3356992"/>
            <a:ext cx="2430339" cy="3278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14" name="Picture 5" descr="IMAGE 2018-11-01 00:21:3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85064"/>
            <a:ext cx="4336604" cy="2886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13" name="Picture 4" descr="IMAGE 2018-11-01 00:21:4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" b="-7"/>
          <a:stretch/>
        </p:blipFill>
        <p:spPr bwMode="auto">
          <a:xfrm>
            <a:off x="-48568" y="3789040"/>
            <a:ext cx="3900488" cy="2925762"/>
          </a:xfrm>
          <a:prstGeom prst="snipRoundRect">
            <a:avLst>
              <a:gd name="adj1" fmla="val 16667"/>
              <a:gd name="adj2" fmla="val 3439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3060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aptop\Desktop\миссс\photo_2019-08-28_12-55-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5351" y="357166"/>
            <a:ext cx="3718649" cy="278608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435" name="Picture 2" descr="IMAGE 2018-11-01 00:22:4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071810"/>
            <a:ext cx="2252556" cy="3143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8437" name="Text Box 4" descr="TextBox 1"/>
          <p:cNvSpPr txBox="1">
            <a:spLocks/>
          </p:cNvSpPr>
          <p:nvPr/>
        </p:nvSpPr>
        <p:spPr bwMode="auto">
          <a:xfrm>
            <a:off x="0" y="45779"/>
            <a:ext cx="504056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marL="109538" indent="-109538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eaLnBrk="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Участь </a:t>
            </a:r>
            <a:r>
              <a:rPr lang="uk-UA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та допомога </a:t>
            </a: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у </a:t>
            </a:r>
            <a:r>
              <a:rPr lang="ru-RU" alt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різних</a:t>
            </a: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проеках</a:t>
            </a: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sym typeface="Georgia" panose="02040502050405020303" pitchFamily="18" charset="0"/>
              </a:rPr>
              <a:t>:</a:t>
            </a:r>
            <a:endParaRPr lang="en-US" alt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ctr" eaLnBrk="1"/>
            <a:endParaRPr lang="ru-RU" altLang="ru-RU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marL="355600" indent="-260350" algn="just" eaLnBrk="1">
              <a:buSzPct val="100000"/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«</a:t>
            </a: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Студкуратор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2018», «</a:t>
            </a: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Студкуратор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2019»</a:t>
            </a:r>
          </a:p>
          <a:p>
            <a:pPr marL="355600" indent="-260350" algn="just" eaLnBrk="1">
              <a:buSzPct val="100000"/>
              <a:buFontTx/>
              <a:buChar char="•"/>
            </a:pP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Допомога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у </a:t>
            </a: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Наукових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пікніках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та Днях </a:t>
            </a: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відкритих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дверей</a:t>
            </a:r>
          </a:p>
          <a:p>
            <a:pPr marL="355600" indent="-260350" algn="just" eaLnBrk="1">
              <a:buSzPct val="100000"/>
              <a:buFontTx/>
              <a:buChar char="•"/>
            </a:pPr>
            <a:r>
              <a:rPr lang="uk-UA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«Консультант абітурієнта»</a:t>
            </a:r>
            <a:endParaRPr lang="ru-RU" altLang="ru-RU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marL="355600" indent="-260350" algn="just" eaLnBrk="1">
              <a:buSzPct val="100000"/>
              <a:buFontTx/>
              <a:buChar char="•"/>
            </a:pP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Благодійні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Квартирники</a:t>
            </a:r>
            <a:endParaRPr lang="ru-RU" altLang="ru-RU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marL="355600" indent="-260350" algn="just" eaLnBrk="1">
              <a:buSzPct val="100000"/>
              <a:buFontTx/>
              <a:buChar char="•"/>
            </a:pP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Кіноперегляди</a:t>
            </a:r>
            <a:endParaRPr lang="ru-RU" altLang="ru-RU" dirty="0">
              <a:solidFill>
                <a:srgbClr val="00206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marL="355600" indent="-260350" algn="just" eaLnBrk="1">
              <a:buSzPct val="100000"/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«</a:t>
            </a: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Паперовий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смітничок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»</a:t>
            </a:r>
          </a:p>
          <a:p>
            <a:pPr marL="355600" indent="-260350" algn="just" eaLnBrk="1">
              <a:buSzPct val="100000"/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Мо</a:t>
            </a:r>
            <a:r>
              <a:rPr lang="uk-UA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в</a:t>
            </a:r>
            <a:r>
              <a:rPr lang="ru-RU" altLang="ru-RU" dirty="0" err="1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ний</a:t>
            </a:r>
            <a:r>
              <a:rPr lang="ru-RU" altLang="ru-RU" dirty="0">
                <a:solidFill>
                  <a:srgbClr val="00206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клуб</a:t>
            </a:r>
          </a:p>
          <a:p>
            <a:pPr marL="355600" indent="-260350" algn="just" eaLnBrk="1">
              <a:buSzPct val="100000"/>
              <a:buFontTx/>
              <a:buChar char="•"/>
            </a:pPr>
            <a:endParaRPr lang="ru-RU" altLang="ru-RU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just" eaLnBrk="1"/>
            <a:endParaRPr lang="ru-RU" altLang="ru-RU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just" eaLnBrk="1"/>
            <a:endParaRPr lang="ru-RU" altLang="ru-RU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just" eaLnBrk="1"/>
            <a:endParaRPr lang="ru-RU" altLang="ru-RU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just" eaLnBrk="1">
              <a:buSzPct val="100000"/>
              <a:buFontTx/>
              <a:buChar char="•"/>
            </a:pPr>
            <a:endParaRPr lang="ru-RU" altLang="ru-RU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pic>
        <p:nvPicPr>
          <p:cNvPr id="18438" name="Picture 5" descr="IMAGE 2018-11-01 00:23:3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115996"/>
            <a:ext cx="2056205" cy="2742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8439" name="Picture 6" descr="42675737_1981187568634973_8723918334476681216_n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r="4533"/>
          <a:stretch/>
        </p:blipFill>
        <p:spPr bwMode="auto">
          <a:xfrm>
            <a:off x="5425378" y="3571876"/>
            <a:ext cx="3718622" cy="2643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556" name="Picture 4" descr="C:\Users\Laptop\Desktop\миссс\photo_2019-11-23_17-55-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1571612"/>
            <a:ext cx="2357454" cy="235745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5844614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" y="0"/>
            <a:ext cx="5112137" cy="376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ÐÐ° Ð¸Ð·Ð¾Ð±ÑÐ°Ð¶ÐµÐ½Ð¸Ð¸ Ð¼Ð¾Ð¶ÐµÑ Ð½Ð°ÑÐ¾Ð´Ð¸ÑÑÑÑ: 1 ÑÐµÐ»Ð¾Ð²ÐµÐº, Ð² Ð¿Ð¾Ð¼ÐµÑÐµÐ½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71346"/>
            <a:ext cx="3268785" cy="4364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Ð° Ð¸Ð·Ð¾Ð±ÑÐ°Ð¶ÐµÐ½Ð¸Ð¸ Ð¼Ð¾Ð¶ÐµÑ Ð½Ð°ÑÐ¾Ð´Ð¸ÑÑÑÑ: 2 ÑÐµÐ»Ð¾Ð²ÐµÐºÐ°, ÑÐ²Ð°Ð´ÑÐ±Ð° Ð¸ Ð½Ð° ÑÐ»Ð¸Ñ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82" y="3431008"/>
            <a:ext cx="5237214" cy="338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Ð° Ð¸Ð·Ð¾Ð±ÑÐ°Ð¶ÐµÐ½Ð¸Ð¸ Ð¼Ð¾Ð¶ÐµÑ Ð½Ð°ÑÐ¾Ð´Ð¸ÑÑÑÑ: 2 ÑÐµÐ»Ð¾Ð²ÐµÐºÐ°, Ð»ÑÐ´Ð¸ ÑÐ»ÑÐ±Ð°ÑÑÑÑ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8761" b="11894"/>
          <a:stretch/>
        </p:blipFill>
        <p:spPr bwMode="auto">
          <a:xfrm>
            <a:off x="395261" y="3384714"/>
            <a:ext cx="3035894" cy="3456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ÐµÑ Ð¾Ð¿Ð¸ÑÐ°Ð½Ð¸Ñ ÑÐ¾ÑÐ¾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t="4775" r="22564" b="73972"/>
          <a:stretch/>
        </p:blipFill>
        <p:spPr bwMode="auto">
          <a:xfrm>
            <a:off x="2987824" y="3611"/>
            <a:ext cx="2803214" cy="54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778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06237" y="22580"/>
            <a:ext cx="9002267" cy="6862804"/>
            <a:chOff x="106237" y="22580"/>
            <a:chExt cx="9002267" cy="686280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r="5113" b="3937"/>
            <a:stretch/>
          </p:blipFill>
          <p:spPr>
            <a:xfrm>
              <a:off x="106237" y="2703288"/>
              <a:ext cx="5976664" cy="415471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22580"/>
              <a:ext cx="5123998" cy="341599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65410"/>
              <a:ext cx="3524680" cy="2643510"/>
            </a:xfrm>
            <a:prstGeom prst="rect">
              <a:avLst/>
            </a:prstGeom>
          </p:spPr>
        </p:pic>
        <p:grpSp>
          <p:nvGrpSpPr>
            <p:cNvPr id="9" name="Группа 8"/>
            <p:cNvGrpSpPr/>
            <p:nvPr/>
          </p:nvGrpSpPr>
          <p:grpSpPr>
            <a:xfrm>
              <a:off x="6159981" y="3465963"/>
              <a:ext cx="2948523" cy="3419421"/>
              <a:chOff x="9468544" y="3789040"/>
              <a:chExt cx="2268252" cy="2969170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65" t="2194" r="4449" b="54510"/>
              <a:stretch/>
            </p:blipFill>
            <p:spPr>
              <a:xfrm>
                <a:off x="9468544" y="3789040"/>
                <a:ext cx="2268252" cy="2969170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78" t="5265" r="60296" b="91585"/>
              <a:stretch/>
            </p:blipFill>
            <p:spPr>
              <a:xfrm>
                <a:off x="10044608" y="3861048"/>
                <a:ext cx="1584176" cy="216024"/>
              </a:xfrm>
              <a:prstGeom prst="rect">
                <a:avLst/>
              </a:prstGeom>
            </p:spPr>
          </p:pic>
        </p:grpSp>
        <p:pic>
          <p:nvPicPr>
            <p:cNvPr id="10" name="Picture 2" descr="ÐÐ° Ð´Ð°Ð½Ð½Ð¾Ð¼ Ð¸Ð·Ð¾Ð±ÑÐ°Ð¶ÐµÐ½Ð¸Ð¸ Ð¼Ð¾Ð¶ÐµÑ Ð½Ð°ÑÐ¾Ð´Ð¸ÑÑÑÑ: ÑÐ²ÐµÐ»Ð¸ÑÐ½ÑÐµ Ð¸Ð·Ð´ÐµÐ»Ð¸Ñ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" b="2703"/>
            <a:stretch/>
          </p:blipFill>
          <p:spPr bwMode="auto">
            <a:xfrm>
              <a:off x="3179127" y="1100029"/>
              <a:ext cx="1269866" cy="12611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560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>
            <a:extLst>
              <a:ext uri="{FF2B5EF4-FFF2-40B4-BE49-F238E27FC236}">
                <a16:creationId xmlns:a16="http://schemas.microsoft.com/office/drawing/2014/main" id="{42C2CA81-AAC7-464F-81EE-FCF348D6B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260350"/>
            <a:ext cx="8208962" cy="5329238"/>
          </a:xfrm>
        </p:spPr>
        <p:txBody>
          <a:bodyPr/>
          <a:lstStyle/>
          <a:p>
            <a:pPr marL="273050" indent="-273050" algn="ctr" eaLnBrk="1" hangingPunct="1">
              <a:buFont typeface="Wingdings" panose="05000000000000000000" pitchFamily="2" charset="2"/>
              <a:buNone/>
            </a:pPr>
            <a:endParaRPr lang="uk-UA" altLang="uk-UA" b="1">
              <a:latin typeface="Georgia" panose="02040502050405020303" pitchFamily="18" charset="0"/>
            </a:endParaRPr>
          </a:p>
          <a:p>
            <a:pPr marL="273050" indent="-273050" algn="ctr" eaLnBrk="1" hangingPunct="1">
              <a:buFont typeface="Wingdings" panose="05000000000000000000" pitchFamily="2" charset="2"/>
              <a:buChar char=""/>
            </a:pPr>
            <a:endParaRPr lang="uk-UA" altLang="uk-UA">
              <a:latin typeface="Georgia" panose="02040502050405020303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382E55-4173-4942-98FD-7D2A5ADDDBA8}"/>
              </a:ext>
            </a:extLst>
          </p:cNvPr>
          <p:cNvSpPr/>
          <p:nvPr/>
        </p:nvSpPr>
        <p:spPr>
          <a:xfrm>
            <a:off x="106933" y="52388"/>
            <a:ext cx="8857555" cy="6832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Arial" charset="0"/>
              </a:rPr>
              <a:t>ХІМІЧНИЙ ФАКУЛЬТЕТ </a:t>
            </a:r>
            <a:br>
              <a:rPr lang="uk-UA" b="1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Arial" charset="0"/>
              </a:rPr>
            </a:b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Arial" charset="0"/>
              </a:rPr>
              <a:t>Київського Національного університету імені Тараса Шевченка – 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Arial" charset="0"/>
              </a:rPr>
              <a:t>це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Arial" charset="0"/>
              </a:rPr>
              <a:t> вища елітна школа хімічної освіти в Україні </a:t>
            </a:r>
            <a:r>
              <a:rPr lang="uk-UA" dirty="0">
                <a:latin typeface="Georgia" pitchFamily="18" charset="0"/>
                <a:cs typeface="Arial" charset="0"/>
              </a:rPr>
              <a:t>та один із найпрестижніших у Київському університеті. Однією з восьми кафедр фізико-математичного відділення Університету 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1834</a:t>
            </a:r>
            <a:r>
              <a:rPr lang="uk-UA" dirty="0">
                <a:latin typeface="Georgia" pitchFamily="18" charset="0"/>
                <a:cs typeface="Arial" charset="0"/>
              </a:rPr>
              <a:t> р. була кафедра </a:t>
            </a:r>
            <a:r>
              <a:rPr lang="uk-UA" i="1" dirty="0">
                <a:latin typeface="Georgia" pitchFamily="18" charset="0"/>
                <a:cs typeface="Arial" charset="0"/>
              </a:rPr>
              <a:t>хімії, мінералогії і геології.  </a:t>
            </a:r>
            <a:r>
              <a:rPr lang="en-US" dirty="0">
                <a:latin typeface="Georgia" pitchFamily="18" charset="0"/>
                <a:cs typeface="Arial" charset="0"/>
              </a:rPr>
              <a:t>В</a:t>
            </a:r>
            <a:r>
              <a:rPr lang="uk-UA" dirty="0">
                <a:latin typeface="Georgia" pitchFamily="18" charset="0"/>
                <a:cs typeface="Arial" charset="0"/>
              </a:rPr>
              <a:t> 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1905</a:t>
            </a:r>
            <a:r>
              <a:rPr lang="uk-UA" dirty="0">
                <a:latin typeface="Georgia" pitchFamily="18" charset="0"/>
                <a:cs typeface="Arial" charset="0"/>
              </a:rPr>
              <a:t> р. створено хімічний факультет</a:t>
            </a:r>
            <a:r>
              <a:rPr lang="en-US" dirty="0">
                <a:latin typeface="Georgia" pitchFamily="18" charset="0"/>
                <a:cs typeface="Arial" charset="0"/>
              </a:rPr>
              <a:t>.</a:t>
            </a:r>
            <a:r>
              <a:rPr lang="uk-UA" dirty="0">
                <a:latin typeface="Georgia" pitchFamily="18" charset="0"/>
                <a:cs typeface="Arial" charset="0"/>
              </a:rPr>
              <a:t> Завдяки високої якості підготовки спеціалістів за найвищими світовими стандартами та науковим досягненням сьогодні хімічний факультет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Arial" charset="0"/>
              </a:rPr>
              <a:t>здобув міжнародне визнання в багатьох країнах світу</a:t>
            </a:r>
            <a:r>
              <a:rPr lang="uk-UA" dirty="0">
                <a:latin typeface="Georgia" pitchFamily="18" charset="0"/>
                <a:cs typeface="Arial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defRPr/>
            </a:pPr>
            <a:endParaRPr lang="ru-RU" dirty="0">
              <a:latin typeface="Georgia" pitchFamily="18" charset="0"/>
              <a:cs typeface="Arial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Arial" charset="0"/>
              </a:rPr>
              <a:t>Хімічний факультет  сьогодні: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uk-UA" b="1" dirty="0">
              <a:latin typeface="Georgia" pitchFamily="18" charset="0"/>
              <a:cs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uk-UA" b="1" i="1" dirty="0">
                <a:latin typeface="Georgia" pitchFamily="18" charset="0"/>
                <a:cs typeface="Arial" charset="0"/>
              </a:rPr>
              <a:t> викладача</a:t>
            </a:r>
            <a:r>
              <a:rPr lang="uk-UA" dirty="0">
                <a:latin typeface="Georgia" pitchFamily="18" charset="0"/>
                <a:cs typeface="Arial" charset="0"/>
              </a:rPr>
              <a:t>: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Georgia" pitchFamily="18" charset="0"/>
                <a:cs typeface="Arial" charset="0"/>
              </a:rPr>
              <a:t> </a:t>
            </a:r>
            <a:r>
              <a:rPr lang="uk-UA" dirty="0" err="1">
                <a:latin typeface="Georgia" pitchFamily="18" charset="0"/>
                <a:cs typeface="Arial" charset="0"/>
              </a:rPr>
              <a:t>чл</a:t>
            </a:r>
            <a:r>
              <a:rPr lang="uk-UA" dirty="0">
                <a:latin typeface="Georgia" pitchFamily="18" charset="0"/>
                <a:cs typeface="Arial" charset="0"/>
              </a:rPr>
              <a:t>.-</a:t>
            </a:r>
            <a:r>
              <a:rPr lang="uk-UA" dirty="0" err="1">
                <a:latin typeface="Georgia" pitchFamily="18" charset="0"/>
                <a:cs typeface="Arial" charset="0"/>
              </a:rPr>
              <a:t>кор</a:t>
            </a:r>
            <a:r>
              <a:rPr lang="uk-UA" dirty="0">
                <a:latin typeface="Georgia" pitchFamily="18" charset="0"/>
                <a:cs typeface="Arial" charset="0"/>
              </a:rPr>
              <a:t>. НАН України,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uk-UA" dirty="0">
                <a:latin typeface="Georgia" pitchFamily="18" charset="0"/>
                <a:cs typeface="Arial" charset="0"/>
              </a:rPr>
              <a:t> професорів,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dirty="0">
                <a:latin typeface="Georgia" pitchFamily="18" charset="0"/>
                <a:cs typeface="Arial" charset="0"/>
              </a:rPr>
              <a:t> науковців, </a:t>
            </a:r>
            <a:endParaRPr lang="en-US" dirty="0">
              <a:latin typeface="Georgia" pitchFamily="18" charset="0"/>
              <a:cs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496</a:t>
            </a:r>
            <a:r>
              <a:rPr lang="uk-UA" dirty="0">
                <a:latin typeface="Georgia" pitchFamily="18" charset="0"/>
                <a:cs typeface="Arial" charset="0"/>
              </a:rPr>
              <a:t> студентів,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dirty="0">
                <a:latin typeface="Georgia" pitchFamily="18" charset="0"/>
                <a:cs typeface="Arial" charset="0"/>
              </a:rPr>
              <a:t> аспірантів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dirty="0">
              <a:latin typeface="Georgia" pitchFamily="18" charset="0"/>
              <a:cs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latin typeface="Georgia" pitchFamily="18" charset="0"/>
                <a:cs typeface="Arial" charset="0"/>
              </a:rPr>
              <a:t>Площа факультету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10 061 </a:t>
            </a:r>
            <a:r>
              <a:rPr lang="uk-UA" dirty="0" err="1">
                <a:latin typeface="Georgia" pitchFamily="18" charset="0"/>
                <a:cs typeface="Arial" charset="0"/>
              </a:rPr>
              <a:t>кв.м</a:t>
            </a:r>
            <a:r>
              <a:rPr lang="uk-UA" dirty="0">
                <a:latin typeface="Georgia" pitchFamily="18" charset="0"/>
                <a:cs typeface="Arial" charset="0"/>
              </a:rPr>
              <a:t>., з них: </a:t>
            </a:r>
            <a:br>
              <a:rPr lang="uk-UA" dirty="0">
                <a:latin typeface="Georgia" pitchFamily="18" charset="0"/>
                <a:cs typeface="Arial" charset="0"/>
              </a:rPr>
            </a:b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780</a:t>
            </a:r>
            <a:r>
              <a:rPr lang="uk-UA" b="1" i="1" dirty="0">
                <a:latin typeface="Georgia" pitchFamily="18" charset="0"/>
                <a:cs typeface="Arial" charset="0"/>
              </a:rPr>
              <a:t> </a:t>
            </a:r>
            <a:r>
              <a:rPr lang="uk-UA" b="1" i="1" dirty="0" err="1">
                <a:latin typeface="Georgia" pitchFamily="18" charset="0"/>
                <a:cs typeface="Arial" charset="0"/>
              </a:rPr>
              <a:t>кв.м</a:t>
            </a:r>
            <a:r>
              <a:rPr lang="uk-UA" b="1" i="1" dirty="0">
                <a:latin typeface="Georgia" pitchFamily="18" charset="0"/>
                <a:cs typeface="Arial" charset="0"/>
              </a:rPr>
              <a:t>. навчальних аудиторій, </a:t>
            </a:r>
            <a:br>
              <a:rPr lang="uk-UA" b="1" i="1" dirty="0">
                <a:latin typeface="Georgia" pitchFamily="18" charset="0"/>
                <a:cs typeface="Arial" charset="0"/>
              </a:rPr>
            </a:b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4910</a:t>
            </a:r>
            <a:r>
              <a:rPr lang="uk-UA" b="1" i="1" dirty="0">
                <a:latin typeface="Georgia" pitchFamily="18" charset="0"/>
                <a:cs typeface="Arial" charset="0"/>
              </a:rPr>
              <a:t> </a:t>
            </a:r>
            <a:r>
              <a:rPr lang="uk-UA" b="1" i="1" dirty="0" err="1">
                <a:latin typeface="Georgia" pitchFamily="18" charset="0"/>
                <a:cs typeface="Arial" charset="0"/>
              </a:rPr>
              <a:t>кв.м</a:t>
            </a:r>
            <a:r>
              <a:rPr lang="uk-UA" b="1" i="1" dirty="0">
                <a:latin typeface="Georgia" pitchFamily="18" charset="0"/>
                <a:cs typeface="Arial" charset="0"/>
              </a:rPr>
              <a:t>. навчально-наукових лабораторій,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280</a:t>
            </a:r>
            <a:r>
              <a:rPr lang="uk-UA" b="1" i="1" dirty="0">
                <a:latin typeface="Georgia" pitchFamily="18" charset="0"/>
                <a:cs typeface="Arial" charset="0"/>
              </a:rPr>
              <a:t> </a:t>
            </a:r>
            <a:r>
              <a:rPr lang="uk-UA" b="1" i="1" dirty="0" err="1">
                <a:latin typeface="Georgia" pitchFamily="18" charset="0"/>
                <a:cs typeface="Arial" charset="0"/>
              </a:rPr>
              <a:t>кв.м</a:t>
            </a:r>
            <a:r>
              <a:rPr lang="uk-UA" b="1" i="1" dirty="0">
                <a:latin typeface="Georgia" pitchFamily="18" charset="0"/>
                <a:cs typeface="Arial" charset="0"/>
              </a:rPr>
              <a:t>. бібліотеки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uk-UA" sz="1400" b="1" i="1" dirty="0">
              <a:latin typeface="Georgia" pitchFamily="18" charset="0"/>
              <a:cs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b="1" i="1" dirty="0">
                <a:latin typeface="Georgia" pitchFamily="18" charset="0"/>
                <a:cs typeface="Arial" charset="0"/>
              </a:rPr>
              <a:t> кафедр: </a:t>
            </a:r>
            <a:r>
              <a:rPr lang="uk-UA" i="1" dirty="0">
                <a:latin typeface="Georgia" pitchFamily="18" charset="0"/>
                <a:cs typeface="Arial" charset="0"/>
              </a:rPr>
              <a:t>аналітичної хімії, неорганічної хімії, органічної хімії, </a:t>
            </a:r>
            <a:br>
              <a:rPr lang="uk-UA" i="1" dirty="0">
                <a:latin typeface="Georgia" pitchFamily="18" charset="0"/>
                <a:cs typeface="Arial" charset="0"/>
              </a:rPr>
            </a:br>
            <a:r>
              <a:rPr lang="uk-UA" i="1" dirty="0">
                <a:latin typeface="Georgia" pitchFamily="18" charset="0"/>
                <a:cs typeface="Arial" charset="0"/>
              </a:rPr>
              <a:t>фізичної хімії, хімії високомолекулярних </a:t>
            </a:r>
            <a:r>
              <a:rPr lang="uk-UA" i="1" dirty="0" err="1">
                <a:latin typeface="Georgia" pitchFamily="18" charset="0"/>
                <a:cs typeface="Arial" charset="0"/>
              </a:rPr>
              <a:t>сполук</a:t>
            </a:r>
            <a:r>
              <a:rPr lang="uk-UA" i="1" dirty="0">
                <a:latin typeface="Georgia" pitchFamily="18" charset="0"/>
                <a:cs typeface="Arial" charset="0"/>
              </a:rPr>
              <a:t>.</a:t>
            </a:r>
            <a:endParaRPr lang="uk-UA" b="1" i="1" dirty="0"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95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/>
          <p:cNvSpPr>
            <a:spLocks noChangeArrowheads="1"/>
          </p:cNvSpPr>
          <p:nvPr/>
        </p:nvSpPr>
        <p:spPr bwMode="auto">
          <a:xfrm>
            <a:off x="142844" y="928670"/>
            <a:ext cx="578647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Студент</a:t>
            </a:r>
            <a:r>
              <a:rPr lang="uk-UA" b="1" baseline="0" dirty="0">
                <a:latin typeface="Arial" pitchFamily="34" charset="0"/>
                <a:cs typeface="Arial" pitchFamily="34" charset="0"/>
              </a:rPr>
              <a:t>ський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 парламент активно веде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: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канал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latin typeface="Arial" pitchFamily="34" charset="0"/>
                <a:cs typeface="Arial" pitchFamily="34" charset="0"/>
              </a:rPr>
              <a:t> в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Telegram </a:t>
            </a:r>
            <a:r>
              <a:rPr lang="en-US" dirty="0">
                <a:latin typeface="Arial" pitchFamily="34" charset="0"/>
                <a:cs typeface="Arial" pitchFamily="34" charset="0"/>
                <a:hlinkClick r:id="rId2"/>
              </a:rPr>
              <a:t>https://t.me/chem_dep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latin typeface="Arial" pitchFamily="34" charset="0"/>
                <a:cs typeface="Arial" pitchFamily="34" charset="0"/>
              </a:rPr>
              <a:t>та сторінку в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Instagram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>
                <a:latin typeface="Arial" pitchFamily="34" charset="0"/>
                <a:cs typeface="Arial" pitchFamily="34" charset="0"/>
              </a:rPr>
              <a:t>@</a:t>
            </a:r>
            <a:r>
              <a:rPr lang="en-US" dirty="0" err="1"/>
              <a:t>chem_knu</a:t>
            </a:r>
            <a:endParaRPr lang="en-US" dirty="0"/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/>
              <a:t>та </a:t>
            </a:r>
            <a:r>
              <a:rPr lang="en-US" sz="2000" b="1" dirty="0" err="1"/>
              <a:t>facebook</a:t>
            </a:r>
            <a:r>
              <a:rPr lang="uk-UA" sz="2000" b="1" dirty="0"/>
              <a:t> </a:t>
            </a:r>
            <a:r>
              <a:rPr lang="en-US" dirty="0"/>
              <a:t>https://www.facebook.com/chemdepKNU/</a:t>
            </a:r>
            <a:endParaRPr kumimoji="0" lang="uk-UA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-500098" y="285728"/>
            <a:ext cx="6572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Ми активні у </a:t>
            </a:r>
            <a:r>
              <a:rPr lang="uk-UA" sz="2800" b="1" i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соцмережах</a:t>
            </a:r>
            <a:endParaRPr kumimoji="0" lang="uk-UA" sz="1800" b="0" i="0" u="none" strike="noStrike" cap="none" normalizeH="0" baseline="0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28604"/>
            <a:ext cx="3571868" cy="290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 descr="C:\Users\Laptop\Desktop\миссс\photo_2020-05-09_00-26-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285992"/>
            <a:ext cx="2179963" cy="428625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3571876"/>
            <a:ext cx="4633745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2872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8335" y="551582"/>
            <a:ext cx="38138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Лекторій</a:t>
            </a:r>
          </a:p>
          <a:p>
            <a:pPr algn="ctr"/>
            <a:r>
              <a:rPr lang="uk-UA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юних хіміків </a:t>
            </a:r>
            <a:endParaRPr lang="ru-RU" sz="3200" b="1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2453743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0168" y="2550676"/>
            <a:ext cx="8744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Лекторій – це справжній хімічний світ для всіх бажаючих поглибити свої знання та отримати нові в галузі хімії.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925212"/>
            <a:ext cx="8393583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47675" algn="l"/>
              </a:tabLst>
            </a:pPr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У програмі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– </a:t>
            </a:r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тематичні лекції з основних розділів хімії. Заняття проходять в інтерактивній формі й супроводжуються обов'язковим для </a:t>
            </a:r>
            <a:r>
              <a:rPr lang="uk-UA" sz="2000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природничників</a:t>
            </a:r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експериментальним блоком, завдяки чому слухачі з цікавістю і легкістю сприймають, розуміють та засвоюють найскладніші питання.</a:t>
            </a:r>
          </a:p>
          <a:p>
            <a:pPr algn="just">
              <a:spcAft>
                <a:spcPts val="0"/>
              </a:spcAft>
              <a:tabLst>
                <a:tab pos="447675" algn="l"/>
              </a:tabLst>
            </a:pP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Офіційна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сторінка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Лекторію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  <a:tabLst>
                <a:tab pos="447675" algn="l"/>
              </a:tabLst>
            </a:pPr>
            <a:r>
              <a:rPr lang="ru-RU" sz="1400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http://www.chem.univ.kiev.ua/for_entrant/lectures/</a:t>
            </a:r>
          </a:p>
          <a:p>
            <a:pPr algn="just">
              <a:spcAft>
                <a:spcPts val="0"/>
              </a:spcAft>
              <a:tabLst>
                <a:tab pos="447675" algn="l"/>
              </a:tabLst>
            </a:pP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Освітній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науково-популярний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ресурс </a:t>
            </a: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Лекторію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для </a:t>
            </a: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юних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хіміків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(@</a:t>
            </a: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chem_up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) (</a:t>
            </a:r>
            <a:r>
              <a:rPr lang="ru-RU" u="sng" dirty="0" err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Instagram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): </a:t>
            </a:r>
            <a:r>
              <a:rPr lang="ru-RU" sz="1400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https://www.instagram.com/chem_up/</a:t>
            </a:r>
            <a:endParaRPr lang="uk-UA" sz="1400" dirty="0">
              <a:solidFill>
                <a:srgbClr val="0000FF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29403" r="9291" b="11792"/>
          <a:stretch/>
        </p:blipFill>
        <p:spPr>
          <a:xfrm>
            <a:off x="6430014" y="-27385"/>
            <a:ext cx="2678490" cy="2750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0168" y="3225170"/>
            <a:ext cx="856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000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Кожний учасник Лекторію зможе відчути себе</a:t>
            </a:r>
          </a:p>
          <a:p>
            <a:pPr algn="ctr">
              <a:spcAft>
                <a:spcPts val="0"/>
              </a:spcAft>
            </a:pPr>
            <a:r>
              <a:rPr lang="uk-UA" sz="2000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студентом-хіміком!</a:t>
            </a:r>
            <a:endParaRPr lang="ru-RU" sz="2000" dirty="0">
              <a:solidFill>
                <a:srgbClr val="0000FF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6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2751"/>
          <a:stretch/>
        </p:blipFill>
        <p:spPr>
          <a:xfrm rot="10800000">
            <a:off x="4603626" y="1326587"/>
            <a:ext cx="45720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931" b="2751"/>
          <a:stretch/>
        </p:blipFill>
        <p:spPr>
          <a:xfrm>
            <a:off x="2663788" y="246467"/>
            <a:ext cx="397160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21323" y="-12177"/>
            <a:ext cx="2503190" cy="6328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Світ хімії</a:t>
            </a:r>
          </a:p>
        </p:txBody>
      </p:sp>
      <p:pic>
        <p:nvPicPr>
          <p:cNvPr id="2" name="Рисунок 1" descr="DSC_002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9" y="532808"/>
            <a:ext cx="2921397" cy="194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008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85" y="2049932"/>
            <a:ext cx="1872207" cy="28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_0108"/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 r="4824" b="1"/>
          <a:stretch/>
        </p:blipFill>
        <p:spPr>
          <a:xfrm>
            <a:off x="1619672" y="2281712"/>
            <a:ext cx="1714818" cy="234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_0075"/>
          <p:cNvPicPr>
            <a:picLocks noGrp="1" noChangeAspect="1"/>
          </p:cNvPicPr>
          <p:nvPr isPhoto="1"/>
        </p:nvPicPr>
        <p:blipFill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2"/>
          <a:stretch/>
        </p:blipFill>
        <p:spPr>
          <a:xfrm>
            <a:off x="-21323" y="4626464"/>
            <a:ext cx="1560160" cy="227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0054"/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6" r="4189"/>
          <a:stretch/>
        </p:blipFill>
        <p:spPr>
          <a:xfrm>
            <a:off x="4047774" y="3789040"/>
            <a:ext cx="5258484" cy="306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/>
          <a:stretch/>
        </p:blipFill>
        <p:spPr>
          <a:xfrm>
            <a:off x="5271210" y="23837"/>
            <a:ext cx="3864140" cy="233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t="7926"/>
          <a:stretch/>
        </p:blipFill>
        <p:spPr>
          <a:xfrm>
            <a:off x="1344177" y="4706005"/>
            <a:ext cx="3097082" cy="215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67" y="2924944"/>
            <a:ext cx="2752369" cy="184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916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233744" y="1452840"/>
            <a:ext cx="8576598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Кращі студенти продовжують своє навчання в аспірантурі Київського національного університету імені Тараса Шевченка та європейських університетів, провідних академічних установах  НАН України.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Випускники працюють: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провідних  дослідницьких установах світу;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представництвах міжнародних фірм хімічного та фармацевтичного профілю;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 викладають у вищих навчальних закладах України та Європи;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академічних установах НАН України;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хімічних, фармацевтичних та медичних підприємствах;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екологічних службах, аналітичних лабораторіях, в службах контролю якості продуктів та лікарських засобів тощо.</a:t>
            </a: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539552" y="365755"/>
            <a:ext cx="58225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Працевлаштування в</a:t>
            </a:r>
            <a:r>
              <a:rPr kumimoji="0" lang="uk-UA" sz="2400" b="1" i="1" u="none" strike="noStrike" cap="none" normalizeH="0" baseline="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ипускників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 хімічного  факультету</a:t>
            </a:r>
            <a:r>
              <a:rPr kumimoji="0" lang="uk-UA" sz="2400" b="1" i="0" u="none" strike="noStrike" cap="none" normalizeH="0" baseline="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 </a:t>
            </a:r>
            <a:endParaRPr kumimoji="0" lang="uk-UA" sz="2400" b="0" i="0" u="none" strike="noStrike" cap="none" normalizeH="0" baseline="0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62" y="-45566"/>
            <a:ext cx="2426925" cy="1570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1A59FCC-80F0-4039-AA54-F9E2808AD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442772"/>
            <a:ext cx="979459" cy="2886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D71821-9827-43A6-9D13-60A91C90F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3" y="5397119"/>
            <a:ext cx="850193" cy="47770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6F907C-916F-403B-96BC-B4715C21B8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63" y="5261767"/>
            <a:ext cx="637119" cy="637119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ED13375-C76B-462E-8C12-BCD3EF4BE337}"/>
              </a:ext>
            </a:extLst>
          </p:cNvPr>
          <p:cNvGrpSpPr/>
          <p:nvPr/>
        </p:nvGrpSpPr>
        <p:grpSpPr>
          <a:xfrm>
            <a:off x="179512" y="4581128"/>
            <a:ext cx="8802752" cy="1437708"/>
            <a:chOff x="174529" y="8120719"/>
            <a:chExt cx="12390904" cy="1975347"/>
          </a:xfrm>
        </p:grpSpPr>
        <p:grpSp>
          <p:nvGrpSpPr>
            <p:cNvPr id="32" name="Group 54">
              <a:extLst>
                <a:ext uri="{FF2B5EF4-FFF2-40B4-BE49-F238E27FC236}">
                  <a16:creationId xmlns:a16="http://schemas.microsoft.com/office/drawing/2014/main" id="{8E6DFBE9-D02D-4951-B1A0-63266A7B010F}"/>
                </a:ext>
              </a:extLst>
            </p:cNvPr>
            <p:cNvGrpSpPr/>
            <p:nvPr/>
          </p:nvGrpSpPr>
          <p:grpSpPr>
            <a:xfrm>
              <a:off x="174529" y="8120719"/>
              <a:ext cx="12390904" cy="1975347"/>
              <a:chOff x="458850" y="7738039"/>
              <a:chExt cx="11935630" cy="1975347"/>
            </a:xfrm>
          </p:grpSpPr>
          <p:sp>
            <p:nvSpPr>
              <p:cNvPr id="34" name="Скругленный прямоугольник 70">
                <a:extLst>
                  <a:ext uri="{FF2B5EF4-FFF2-40B4-BE49-F238E27FC236}">
                    <a16:creationId xmlns:a16="http://schemas.microsoft.com/office/drawing/2014/main" id="{05BC4E2E-5340-4519-8CBB-105C94F199F8}"/>
                  </a:ext>
                </a:extLst>
              </p:cNvPr>
              <p:cNvSpPr/>
              <p:nvPr/>
            </p:nvSpPr>
            <p:spPr>
              <a:xfrm>
                <a:off x="458850" y="7738039"/>
                <a:ext cx="11935630" cy="1975347"/>
              </a:xfrm>
              <a:prstGeom prst="roundRect">
                <a:avLst>
                  <a:gd name="adj" fmla="val 44152"/>
                </a:avLst>
              </a:prstGeom>
              <a:noFill/>
              <a:ln w="76200" cap="rnd">
                <a:gradFill flip="none" rotWithShape="1">
                  <a:gsLst>
                    <a:gs pos="50000">
                      <a:srgbClr val="0068CD"/>
                    </a:gs>
                    <a:gs pos="0">
                      <a:srgbClr val="5472E0"/>
                    </a:gs>
                    <a:gs pos="100000">
                      <a:srgbClr val="913BEC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35" name="Picture 3" descr="Картинки по запросу енамин">
                <a:extLst>
                  <a:ext uri="{FF2B5EF4-FFF2-40B4-BE49-F238E27FC236}">
                    <a16:creationId xmlns:a16="http://schemas.microsoft.com/office/drawing/2014/main" id="{6BDEE71B-27CB-4CFA-9ABF-2E25D2EBA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54121" y="8118625"/>
                <a:ext cx="942491" cy="463717"/>
              </a:xfrm>
              <a:prstGeom prst="rect">
                <a:avLst/>
              </a:prstGeom>
              <a:noFill/>
            </p:spPr>
          </p:pic>
          <p:pic>
            <p:nvPicPr>
              <p:cNvPr id="36" name="Picture 9" descr="Картинки по запросу юнілаб">
                <a:extLst>
                  <a:ext uri="{FF2B5EF4-FFF2-40B4-BE49-F238E27FC236}">
                    <a16:creationId xmlns:a16="http://schemas.microsoft.com/office/drawing/2014/main" id="{CA206EEE-955B-40E0-8449-5791D45E4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532840" y="8512465"/>
                <a:ext cx="1316522" cy="298710"/>
              </a:xfrm>
              <a:prstGeom prst="rect">
                <a:avLst/>
              </a:prstGeom>
              <a:noFill/>
            </p:spPr>
          </p:pic>
          <p:pic>
            <p:nvPicPr>
              <p:cNvPr id="37" name="Picture 11" descr="Картинки по запросу фармак">
                <a:extLst>
                  <a:ext uri="{FF2B5EF4-FFF2-40B4-BE49-F238E27FC236}">
                    <a16:creationId xmlns:a16="http://schemas.microsoft.com/office/drawing/2014/main" id="{4BCFE7AA-6215-4898-950E-480E3C49CC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016307" y="7977094"/>
                <a:ext cx="926153" cy="470462"/>
              </a:xfrm>
              <a:prstGeom prst="rect">
                <a:avLst/>
              </a:prstGeom>
              <a:noFill/>
            </p:spPr>
          </p:pic>
          <p:pic>
            <p:nvPicPr>
              <p:cNvPr id="38" name="Picture 13" descr="Картинки по запросу артериум">
                <a:extLst>
                  <a:ext uri="{FF2B5EF4-FFF2-40B4-BE49-F238E27FC236}">
                    <a16:creationId xmlns:a16="http://schemas.microsoft.com/office/drawing/2014/main" id="{6773A80F-68CB-4984-AD7D-89D4AC0A1D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273456" y="7833606"/>
                <a:ext cx="829923" cy="648072"/>
              </a:xfrm>
              <a:prstGeom prst="rect">
                <a:avLst/>
              </a:prstGeom>
              <a:noFill/>
            </p:spPr>
          </p:pic>
          <p:pic>
            <p:nvPicPr>
              <p:cNvPr id="39" name="Picture 15" descr="Картинки по запросу укроргсинтез">
                <a:extLst>
                  <a:ext uri="{FF2B5EF4-FFF2-40B4-BE49-F238E27FC236}">
                    <a16:creationId xmlns:a16="http://schemas.microsoft.com/office/drawing/2014/main" id="{19538DED-C4C4-43A3-BDAD-7BD89E4F7B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445202" y="8557771"/>
                <a:ext cx="1315688" cy="232497"/>
              </a:xfrm>
              <a:prstGeom prst="rect">
                <a:avLst/>
              </a:prstGeom>
              <a:noFill/>
            </p:spPr>
          </p:pic>
          <p:pic>
            <p:nvPicPr>
              <p:cNvPr id="40" name="Picture 17" descr="Картинки по запросу Борщагівський хіміко-фармацевтичний завод">
                <a:extLst>
                  <a:ext uri="{FF2B5EF4-FFF2-40B4-BE49-F238E27FC236}">
                    <a16:creationId xmlns:a16="http://schemas.microsoft.com/office/drawing/2014/main" id="{991EB14B-E56F-43F7-BB6A-86D6BC5947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t="34091" b="31818"/>
              <a:stretch>
                <a:fillRect/>
              </a:stretch>
            </p:blipFill>
            <p:spPr bwMode="auto">
              <a:xfrm>
                <a:off x="1532840" y="8019689"/>
                <a:ext cx="1351614" cy="417144"/>
              </a:xfrm>
              <a:prstGeom prst="rect">
                <a:avLst/>
              </a:prstGeom>
              <a:noFill/>
            </p:spPr>
          </p:pic>
          <p:pic>
            <p:nvPicPr>
              <p:cNvPr id="41" name="Picture 2" descr="Картинки по запросу дарница логотип">
                <a:extLst>
                  <a:ext uri="{FF2B5EF4-FFF2-40B4-BE49-F238E27FC236}">
                    <a16:creationId xmlns:a16="http://schemas.microsoft.com/office/drawing/2014/main" id="{CB2DBB15-682B-4F77-8790-3F784CEE23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/>
              <a:srcRect t="23414" b="28994"/>
              <a:stretch/>
            </p:blipFill>
            <p:spPr bwMode="auto">
              <a:xfrm>
                <a:off x="2939574" y="8019689"/>
                <a:ext cx="984523" cy="360040"/>
              </a:xfrm>
              <a:prstGeom prst="rect">
                <a:avLst/>
              </a:prstGeom>
              <a:noFill/>
            </p:spPr>
          </p:pic>
          <p:pic>
            <p:nvPicPr>
              <p:cNvPr id="42" name="Picture 4" descr="Картинки по запросу юрия фарм">
                <a:extLst>
                  <a:ext uri="{FF2B5EF4-FFF2-40B4-BE49-F238E27FC236}">
                    <a16:creationId xmlns:a16="http://schemas.microsoft.com/office/drawing/2014/main" id="{3161B8F4-54A8-4452-AD00-D3F3771CAE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t="32143" b="35714"/>
              <a:stretch>
                <a:fillRect/>
              </a:stretch>
            </p:blipFill>
            <p:spPr bwMode="auto">
              <a:xfrm>
                <a:off x="2960080" y="8500033"/>
                <a:ext cx="1181426" cy="340425"/>
              </a:xfrm>
              <a:prstGeom prst="rect">
                <a:avLst/>
              </a:prstGeom>
              <a:noFill/>
            </p:spPr>
          </p:pic>
          <p:pic>
            <p:nvPicPr>
              <p:cNvPr id="43" name="Picture 3">
                <a:extLst>
                  <a:ext uri="{FF2B5EF4-FFF2-40B4-BE49-F238E27FC236}">
                    <a16:creationId xmlns:a16="http://schemas.microsoft.com/office/drawing/2014/main" id="{4E206CDF-D85A-4C74-AB54-F31A63726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1360" y="8049642"/>
                <a:ext cx="732925" cy="6873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4">
                <a:extLst>
                  <a:ext uri="{FF2B5EF4-FFF2-40B4-BE49-F238E27FC236}">
                    <a16:creationId xmlns:a16="http://schemas.microsoft.com/office/drawing/2014/main" id="{D0420FA4-DC8D-4CE8-B923-125DB4D537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5" t="13515" r="16470" b="12162"/>
              <a:stretch/>
            </p:blipFill>
            <p:spPr bwMode="auto">
              <a:xfrm>
                <a:off x="8269688" y="7932542"/>
                <a:ext cx="810028" cy="450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6">
                <a:extLst>
                  <a:ext uri="{FF2B5EF4-FFF2-40B4-BE49-F238E27FC236}">
                    <a16:creationId xmlns:a16="http://schemas.microsoft.com/office/drawing/2014/main" id="{9E5D6E4C-49C3-4FCF-BC0E-D0942F15E5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36753" y="7946005"/>
                <a:ext cx="1153562" cy="48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7">
                <a:extLst>
                  <a:ext uri="{FF2B5EF4-FFF2-40B4-BE49-F238E27FC236}">
                    <a16:creationId xmlns:a16="http://schemas.microsoft.com/office/drawing/2014/main" id="{54B86692-866B-40B7-AE7C-763289CA17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4587" y="7932542"/>
                <a:ext cx="1400066" cy="838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5">
                <a:extLst>
                  <a:ext uri="{FF2B5EF4-FFF2-40B4-BE49-F238E27FC236}">
                    <a16:creationId xmlns:a16="http://schemas.microsoft.com/office/drawing/2014/main" id="{A1747BED-875B-42B4-B44B-73948FF2AD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226"/>
              <a:stretch/>
            </p:blipFill>
            <p:spPr bwMode="auto">
              <a:xfrm>
                <a:off x="5247071" y="8063996"/>
                <a:ext cx="937705" cy="345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8">
                <a:extLst>
                  <a:ext uri="{FF2B5EF4-FFF2-40B4-BE49-F238E27FC236}">
                    <a16:creationId xmlns:a16="http://schemas.microsoft.com/office/drawing/2014/main" id="{768A6256-2202-4A72-8FAE-B2EDE683D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 bwMode="auto">
              <a:xfrm>
                <a:off x="8048521" y="8518906"/>
                <a:ext cx="941753" cy="271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5" descr="Картинки по запросу алсихром">
                <a:extLst>
                  <a:ext uri="{FF2B5EF4-FFF2-40B4-BE49-F238E27FC236}">
                    <a16:creationId xmlns:a16="http://schemas.microsoft.com/office/drawing/2014/main" id="{16836FDC-2B7E-419F-A185-9AB593FA92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7470395" y="7943570"/>
                <a:ext cx="722142" cy="669455"/>
              </a:xfrm>
              <a:prstGeom prst="rect">
                <a:avLst/>
              </a:prstGeom>
              <a:noFill/>
            </p:spPr>
          </p:pic>
          <p:pic>
            <p:nvPicPr>
              <p:cNvPr id="50" name="Picture 52" descr="teva.jpg">
                <a:extLst>
                  <a:ext uri="{FF2B5EF4-FFF2-40B4-BE49-F238E27FC236}">
                    <a16:creationId xmlns:a16="http://schemas.microsoft.com/office/drawing/2014/main" id="{2F5D6DB6-13FC-45D3-886C-DC3E2D063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0641433" y="8526156"/>
                <a:ext cx="511895" cy="143331"/>
              </a:xfrm>
              <a:prstGeom prst="rect">
                <a:avLst/>
              </a:prstGeom>
            </p:spPr>
          </p:pic>
          <p:pic>
            <p:nvPicPr>
              <p:cNvPr id="51" name="Picture 53" descr="Shimadzu.png">
                <a:extLst>
                  <a:ext uri="{FF2B5EF4-FFF2-40B4-BE49-F238E27FC236}">
                    <a16:creationId xmlns:a16="http://schemas.microsoft.com/office/drawing/2014/main" id="{D1290956-BD68-4908-A141-B84B38E9D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9137104" y="8625209"/>
                <a:ext cx="1314757" cy="207839"/>
              </a:xfrm>
              <a:prstGeom prst="rect">
                <a:avLst/>
              </a:prstGeom>
            </p:spPr>
          </p:pic>
        </p:grpSp>
        <p:pic>
          <p:nvPicPr>
            <p:cNvPr id="33" name="Picture 2" descr="NASA logo.svg">
              <a:extLst>
                <a:ext uri="{FF2B5EF4-FFF2-40B4-BE49-F238E27FC236}">
                  <a16:creationId xmlns:a16="http://schemas.microsoft.com/office/drawing/2014/main" id="{5F42A116-4B7C-4FEE-A321-E3B02CAD5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57" y="9048327"/>
              <a:ext cx="1029989" cy="83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Рисунок 5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3FDAFED-2DF8-4C86-9E35-0B2D9BBF04B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12532"/>
            <a:ext cx="865992" cy="44687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F991663-4203-49A2-8487-E187B51A292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06" y="5320224"/>
            <a:ext cx="775072" cy="50925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DB5E56E-4DA9-44F4-BE43-35EDC0FE369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08" y="5361499"/>
            <a:ext cx="747584" cy="524424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держит, еда, мяч, играет&#10;&#10;Автоматически созданное описание">
            <a:extLst>
              <a:ext uri="{FF2B5EF4-FFF2-40B4-BE49-F238E27FC236}">
                <a16:creationId xmlns:a16="http://schemas.microsoft.com/office/drawing/2014/main" id="{9867373B-E795-4D0F-AB2A-ACB3570BA7C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7" y="5351204"/>
            <a:ext cx="771196" cy="51319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3A9D3B8-2BE8-4322-B867-9343C0AAD65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90" y="5298756"/>
            <a:ext cx="928826" cy="61809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CEAD7C-C99A-4B09-81A7-EC717E039DCC}"/>
              </a:ext>
            </a:extLst>
          </p:cNvPr>
          <p:cNvSpPr/>
          <p:nvPr/>
        </p:nvSpPr>
        <p:spPr>
          <a:xfrm>
            <a:off x="35496" y="6074712"/>
            <a:ext cx="9073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ідгуки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роботодавців та випускників про факультет: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9"/>
              </a:rPr>
              <a:t>http://www.chem.univ.kiev.ua/ua/about/feedbacks/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0"/>
              </a:rPr>
              <a:t>http://vstup.chem.knu.ua/nagorody-ta-dosyagnennya-fakultetu-vidguky-vypusknykiv-ta-robotodavciv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398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9201" y="447055"/>
            <a:ext cx="662553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uk-UA" sz="2400" b="1" spc="15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Навчання на хімічному факультеті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045721"/>
              </p:ext>
            </p:extLst>
          </p:nvPr>
        </p:nvGraphicFramePr>
        <p:xfrm>
          <a:off x="214282" y="1455760"/>
          <a:ext cx="8822215" cy="4115994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32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206">
                  <a:extLst>
                    <a:ext uri="{9D8B030D-6E8A-4147-A177-3AD203B41FA5}">
                      <a16:colId xmlns:a16="http://schemas.microsoft.com/office/drawing/2014/main" val="2440408155"/>
                    </a:ext>
                  </a:extLst>
                </a:gridCol>
                <a:gridCol w="3441484">
                  <a:extLst>
                    <a:ext uri="{9D8B030D-6E8A-4147-A177-3AD203B41FA5}">
                      <a16:colId xmlns:a16="http://schemas.microsoft.com/office/drawing/2014/main" val="2270084218"/>
                    </a:ext>
                  </a:extLst>
                </a:gridCol>
              </a:tblGrid>
              <a:tr h="279840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200" b="1" spc="100" baseline="0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000" marR="18000" marT="18000" marB="18000" anchor="ctr">
                    <a:gradFill flip="none" rotWithShape="1">
                      <a:gsLst>
                        <a:gs pos="0">
                          <a:schemeClr val="accent4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cap="none" spc="150" baseline="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rgbClr val="7030A0"/>
                          </a:solidFill>
                          <a:effectLst/>
                          <a:latin typeface="Georgia" pitchFamily="18" charset="0"/>
                        </a:rPr>
                        <a:t>Бакалавр</a:t>
                      </a:r>
                      <a:endParaRPr lang="uk-UA" sz="1600" b="1" spc="150" baseline="0" dirty="0">
                        <a:ln>
                          <a:solidFill>
                            <a:schemeClr val="tx2"/>
                          </a:solidFill>
                        </a:ln>
                        <a:solidFill>
                          <a:srgbClr val="7030A0"/>
                        </a:solidFill>
                        <a:effectLst/>
                        <a:latin typeface="Georgia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000" marR="18000" marT="18000" marB="18000" anchor="ctr">
                    <a:gradFill flip="none" rotWithShape="1">
                      <a:gsLst>
                        <a:gs pos="0">
                          <a:schemeClr val="accent4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spc="150" baseline="0" dirty="0">
                          <a:ln w="9525">
                            <a:solidFill>
                              <a:schemeClr val="tx2"/>
                            </a:solidFill>
                          </a:ln>
                          <a:solidFill>
                            <a:srgbClr val="7030A0"/>
                          </a:solidFill>
                          <a:effectLst/>
                          <a:latin typeface="Georgia" pitchFamily="18" charset="0"/>
                        </a:rPr>
                        <a:t>Магістр</a:t>
                      </a:r>
                      <a:endParaRPr lang="uk-UA" sz="1600" b="1" spc="150" baseline="0" dirty="0">
                        <a:ln w="9525">
                          <a:solidFill>
                            <a:schemeClr val="tx2"/>
                          </a:solidFill>
                        </a:ln>
                        <a:solidFill>
                          <a:srgbClr val="7030A0"/>
                        </a:solidFill>
                        <a:effectLst/>
                        <a:latin typeface="Georgia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8000" marR="18000" marT="18000" marB="18000" anchor="ctr">
                    <a:gradFill flip="none" rotWithShape="1">
                      <a:gsLst>
                        <a:gs pos="0">
                          <a:schemeClr val="accent4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Georgia" pitchFamily="18" charset="0"/>
                        </a:rPr>
                        <a:t>Форма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 навчання</a:t>
                      </a:r>
                      <a:endParaRPr lang="uk-UA" sz="1400" dirty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uk-UA" sz="1400" dirty="0">
                          <a:latin typeface="Georgia" pitchFamily="18" charset="0"/>
                        </a:rPr>
                        <a:t>Терм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latin typeface="Georgia" pitchFamily="18" charset="0"/>
                        </a:rPr>
                        <a:t>н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 навчання</a:t>
                      </a:r>
                      <a:endParaRPr lang="uk-UA" sz="1400" b="1" dirty="0">
                        <a:latin typeface="Georgia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Georgia" pitchFamily="18" charset="0"/>
                        </a:rPr>
                        <a:t>денна</a:t>
                      </a:r>
                    </a:p>
                    <a:p>
                      <a:pPr algn="ctr"/>
                      <a:r>
                        <a:rPr lang="uk-UA" sz="1400" dirty="0">
                          <a:latin typeface="Georgia" pitchFamily="18" charset="0"/>
                        </a:rPr>
                        <a:t>4 роки</a:t>
                      </a:r>
                      <a:endParaRPr lang="uk-UA" sz="1400" dirty="0">
                        <a:latin typeface="Georgia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Georgia" pitchFamily="18" charset="0"/>
                        </a:rPr>
                        <a:t>денна</a:t>
                      </a:r>
                    </a:p>
                    <a:p>
                      <a:pPr algn="ctr"/>
                      <a:r>
                        <a:rPr lang="uk-UA" sz="1400" dirty="0">
                          <a:latin typeface="Georgia" pitchFamily="18" charset="0"/>
                        </a:rPr>
                        <a:t>1 р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latin typeface="Georgia" pitchFamily="18" charset="0"/>
                        </a:rPr>
                        <a:t>к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 9 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 err="1">
                          <a:latin typeface="Georgia" pitchFamily="18" charset="0"/>
                        </a:rPr>
                        <a:t>сяц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в</a:t>
                      </a:r>
                      <a:endParaRPr lang="uk-UA" sz="1400" dirty="0">
                        <a:latin typeface="Georgia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  <a:latin typeface="Georgia" pitchFamily="18" charset="0"/>
                        </a:rPr>
                        <a:t>К</a:t>
                      </a:r>
                      <a:r>
                        <a:rPr lang="en-US" sz="1400" dirty="0" err="1">
                          <a:effectLst/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effectLst/>
                          <a:latin typeface="Georgia" pitchFamily="18" charset="0"/>
                        </a:rPr>
                        <a:t>льк</a:t>
                      </a:r>
                      <a:r>
                        <a:rPr lang="en-US" sz="1400" dirty="0" err="1">
                          <a:effectLst/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effectLst/>
                          <a:latin typeface="Georgia" pitchFamily="18" charset="0"/>
                        </a:rPr>
                        <a:t>сть</a:t>
                      </a:r>
                      <a:r>
                        <a:rPr lang="uk-UA" sz="1400" dirty="0">
                          <a:effectLst/>
                          <a:latin typeface="Georgia" pitchFamily="18" charset="0"/>
                        </a:rPr>
                        <a:t> бюджетних м</a:t>
                      </a:r>
                      <a:r>
                        <a:rPr lang="en-US" sz="1400" dirty="0" err="1">
                          <a:effectLst/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effectLst/>
                          <a:latin typeface="Georgia" pitchFamily="18" charset="0"/>
                        </a:rPr>
                        <a:t>сць у 2019 р.</a:t>
                      </a:r>
                      <a:endParaRPr lang="uk-UA" sz="1400" b="1" dirty="0">
                        <a:effectLst/>
                        <a:latin typeface="Georgia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gradFill flip="none" rotWithShape="1">
                      <a:gsLst>
                        <a:gs pos="0">
                          <a:schemeClr val="accent4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kern="120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18000" marR="18000" marT="18000" marB="18000" anchor="ctr">
                    <a:gradFill flip="none" rotWithShape="1">
                      <a:gsLst>
                        <a:gs pos="0">
                          <a:schemeClr val="accent4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kern="120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18000" marR="18000" marT="18000" marB="18000" anchor="ctr">
                    <a:gradFill flip="none" rotWithShape="1">
                      <a:gsLst>
                        <a:gs pos="0">
                          <a:schemeClr val="accent4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6565015"/>
                  </a:ext>
                </a:extLst>
              </a:tr>
              <a:tr h="219600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uk-UA" sz="1400" dirty="0">
                          <a:latin typeface="Georgia" pitchFamily="18" charset="0"/>
                        </a:rPr>
                        <a:t>Напрями п</a:t>
                      </a:r>
                      <a:r>
                        <a:rPr lang="en-US" sz="1400" dirty="0">
                          <a:latin typeface="Georgia" pitchFamily="18" charset="0"/>
                        </a:rPr>
                        <a:t>i</a:t>
                      </a:r>
                      <a:r>
                        <a:rPr lang="uk-UA" sz="1400" kern="1200" baseline="0" dirty="0" err="1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дготовки</a:t>
                      </a:r>
                      <a:endParaRPr lang="uk-UA" sz="1400" kern="1200" baseline="0" dirty="0">
                        <a:solidFill>
                          <a:schemeClr val="tx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uk-UA" sz="1400" kern="1200" baseline="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Стипендія – 1</a:t>
                      </a:r>
                      <a:r>
                        <a:rPr lang="uk-UA" sz="1400" kern="120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400/1</a:t>
                      </a:r>
                      <a:r>
                        <a:rPr lang="uk-UA" sz="1400" kern="1200" baseline="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800</a:t>
                      </a:r>
                      <a:r>
                        <a:rPr lang="uk-UA" sz="1400" dirty="0">
                          <a:latin typeface="Georgia" pitchFamily="18" charset="0"/>
                        </a:rPr>
                        <a:t> 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грн</a:t>
                      </a:r>
                      <a:endParaRPr lang="uk-UA" sz="1400" b="1" dirty="0">
                        <a:latin typeface="Georgia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marL="252000" indent="-17780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dirty="0" err="1">
                          <a:latin typeface="Georgia" pitchFamily="18" charset="0"/>
                        </a:rPr>
                        <a:t>анал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тична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 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я</a:t>
                      </a:r>
                    </a:p>
                    <a:p>
                      <a:pPr marL="252000" indent="-17780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baseline="0" dirty="0">
                          <a:latin typeface="Georgia" pitchFamily="18" charset="0"/>
                        </a:rPr>
                        <a:t>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чний контроль навколишнього середовища</a:t>
                      </a:r>
                    </a:p>
                    <a:p>
                      <a:pPr marL="252000" indent="-180975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dirty="0" err="1">
                          <a:latin typeface="Georgia" pitchFamily="18" charset="0"/>
                        </a:rPr>
                        <a:t>неорган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чна</a:t>
                      </a:r>
                      <a:r>
                        <a:rPr lang="uk-UA" sz="1400" dirty="0">
                          <a:latin typeface="Georgia" pitchFamily="18" charset="0"/>
                        </a:rPr>
                        <a:t> х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latin typeface="Georgia" pitchFamily="18" charset="0"/>
                        </a:rPr>
                        <a:t>я</a:t>
                      </a:r>
                    </a:p>
                    <a:p>
                      <a:pPr marL="252000" indent="-180975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dirty="0">
                          <a:latin typeface="Georgia" pitchFamily="18" charset="0"/>
                        </a:rPr>
                        <a:t>еколог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чна</a:t>
                      </a:r>
                      <a:r>
                        <a:rPr lang="uk-UA" sz="1400" dirty="0">
                          <a:latin typeface="Georgia" pitchFamily="18" charset="0"/>
                        </a:rPr>
                        <a:t> х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latin typeface="Georgia" pitchFamily="18" charset="0"/>
                        </a:rPr>
                        <a:t>я</a:t>
                      </a:r>
                      <a:endParaRPr lang="en-US" sz="1400" dirty="0">
                        <a:latin typeface="Georgia" pitchFamily="18" charset="0"/>
                      </a:endParaRPr>
                    </a:p>
                    <a:p>
                      <a:pPr marL="252000" indent="-180975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dirty="0">
                          <a:latin typeface="Georgia" pitchFamily="18" charset="0"/>
                        </a:rPr>
                        <a:t>орган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чна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 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я</a:t>
                      </a:r>
                    </a:p>
                    <a:p>
                      <a:pPr marL="252000" indent="-180975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baseline="0" dirty="0">
                          <a:latin typeface="Georgia" pitchFamily="18" charset="0"/>
                        </a:rPr>
                        <a:t>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я природних сполук</a:t>
                      </a:r>
                    </a:p>
                    <a:p>
                      <a:pPr marL="252000" indent="-180975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baseline="0" dirty="0">
                          <a:latin typeface="Georgia" pitchFamily="18" charset="0"/>
                        </a:rPr>
                        <a:t>ф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зична 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я</a:t>
                      </a:r>
                    </a:p>
                    <a:p>
                      <a:pPr marL="252000" indent="-180975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baseline="0" dirty="0">
                          <a:latin typeface="Georgia" pitchFamily="18" charset="0"/>
                        </a:rPr>
                        <a:t>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я високомолекулярних сполук</a:t>
                      </a:r>
                      <a:endParaRPr lang="uk-UA" sz="1400" dirty="0">
                        <a:latin typeface="Georgia" pitchFamily="18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marL="252000" indent="-17145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dirty="0" err="1">
                          <a:latin typeface="Georgia" pitchFamily="18" charset="0"/>
                        </a:rPr>
                        <a:t>анал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тична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 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я</a:t>
                      </a:r>
                    </a:p>
                    <a:p>
                      <a:pPr marL="252000" indent="-17145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 err="1">
                          <a:latin typeface="Georgia" pitchFamily="18" charset="0"/>
                        </a:rPr>
                        <a:t>хімічний</a:t>
                      </a:r>
                      <a:r>
                        <a:rPr lang="ru-RU" sz="1400" dirty="0">
                          <a:latin typeface="Georgia" pitchFamily="18" charset="0"/>
                        </a:rPr>
                        <a:t> контроль і менеджмент     </a:t>
                      </a:r>
                      <a:br>
                        <a:rPr lang="ru-RU" sz="1400" dirty="0">
                          <a:latin typeface="Georgia" pitchFamily="18" charset="0"/>
                        </a:rPr>
                      </a:br>
                      <a:r>
                        <a:rPr lang="ru-RU" sz="1400" dirty="0" err="1">
                          <a:latin typeface="Georgia" pitchFamily="18" charset="0"/>
                        </a:rPr>
                        <a:t>аналітичної</a:t>
                      </a:r>
                      <a:r>
                        <a:rPr lang="ru-RU" sz="1400" dirty="0">
                          <a:latin typeface="Georgia" pitchFamily="18" charset="0"/>
                        </a:rPr>
                        <a:t> лабораторії</a:t>
                      </a:r>
                      <a:endParaRPr lang="uk-UA" sz="1400" baseline="0" dirty="0">
                        <a:latin typeface="Georgia" pitchFamily="18" charset="0"/>
                      </a:endParaRPr>
                    </a:p>
                    <a:p>
                      <a:pPr marL="252000" indent="-17145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dirty="0" err="1">
                          <a:latin typeface="Georgia" pitchFamily="18" charset="0"/>
                        </a:rPr>
                        <a:t>неорган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чна</a:t>
                      </a:r>
                      <a:r>
                        <a:rPr lang="uk-UA" sz="1400" dirty="0">
                          <a:latin typeface="Georgia" pitchFamily="18" charset="0"/>
                        </a:rPr>
                        <a:t> х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latin typeface="Georgia" pitchFamily="18" charset="0"/>
                        </a:rPr>
                        <a:t>я</a:t>
                      </a:r>
                    </a:p>
                    <a:p>
                      <a:pPr marL="252000" indent="-17145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dirty="0">
                          <a:latin typeface="Georgia" pitchFamily="18" charset="0"/>
                        </a:rPr>
                        <a:t>х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чна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 експертиза та екобезпека</a:t>
                      </a:r>
                      <a:endParaRPr lang="en-US" sz="1400" dirty="0">
                        <a:latin typeface="Georgia" pitchFamily="18" charset="0"/>
                      </a:endParaRPr>
                    </a:p>
                    <a:p>
                      <a:pPr marL="252000" indent="-17145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dirty="0">
                          <a:latin typeface="Georgia" pitchFamily="18" charset="0"/>
                        </a:rPr>
                        <a:t>орган</a:t>
                      </a:r>
                      <a:r>
                        <a:rPr lang="en-US" sz="140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чна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 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я</a:t>
                      </a:r>
                    </a:p>
                    <a:p>
                      <a:pPr marL="252000" indent="-17145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baseline="0" dirty="0">
                          <a:latin typeface="Georgia" pitchFamily="18" charset="0"/>
                        </a:rPr>
                        <a:t>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я природних сполук</a:t>
                      </a:r>
                    </a:p>
                    <a:p>
                      <a:pPr marL="252000" indent="-17145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dirty="0">
                          <a:latin typeface="Georgia" pitchFamily="18" charset="0"/>
                        </a:rPr>
                        <a:t>фізична хімія </a:t>
                      </a:r>
                      <a:r>
                        <a:rPr lang="uk-UA" sz="1400" dirty="0" err="1">
                          <a:latin typeface="Georgia" pitchFamily="18" charset="0"/>
                        </a:rPr>
                        <a:t>міжфазних</a:t>
                      </a:r>
                      <a:r>
                        <a:rPr lang="uk-UA" sz="1400" dirty="0">
                          <a:latin typeface="Georgia" pitchFamily="18" charset="0"/>
                        </a:rPr>
                        <a:t> явищ</a:t>
                      </a:r>
                      <a:endParaRPr lang="uk-UA" sz="1400" baseline="0" dirty="0">
                        <a:latin typeface="Georgia" pitchFamily="18" charset="0"/>
                      </a:endParaRPr>
                    </a:p>
                    <a:p>
                      <a:pPr marL="252000" indent="-171450" algn="l">
                        <a:lnSpc>
                          <a:spcPct val="11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uk-UA" sz="1400" baseline="0" dirty="0">
                          <a:latin typeface="Georgia" pitchFamily="18" charset="0"/>
                        </a:rPr>
                        <a:t>х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м</a:t>
                      </a:r>
                      <a:r>
                        <a:rPr lang="en-US" sz="1400" baseline="0" dirty="0" err="1">
                          <a:latin typeface="Georgia" pitchFamily="18" charset="0"/>
                        </a:rPr>
                        <a:t>i</a:t>
                      </a:r>
                      <a:r>
                        <a:rPr lang="uk-UA" sz="1400" baseline="0" dirty="0">
                          <a:latin typeface="Georgia" pitchFamily="18" charset="0"/>
                        </a:rPr>
                        <a:t>я високомолекулярних сполук</a:t>
                      </a:r>
                      <a:endParaRPr lang="uk-UA" sz="1400" dirty="0">
                        <a:latin typeface="Georgia" pitchFamily="18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18000" marR="18000" marT="18000" marB="18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Georgia" pitchFamily="18" charset="0"/>
                        </a:rPr>
                        <a:t>Навчання за контрактом 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>
                          <a:latin typeface="Georgia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У</a:t>
                      </a:r>
                      <a:r>
                        <a:rPr lang="uk-UA" sz="1400" b="0" baseline="0" dirty="0">
                          <a:latin typeface="Georgia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2019/2020 </a:t>
                      </a:r>
                      <a:r>
                        <a:rPr lang="uk-UA" sz="1400" b="0" baseline="0" dirty="0" err="1">
                          <a:latin typeface="Georgia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1400" b="0" baseline="0" dirty="0">
                          <a:latin typeface="Georgia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.</a:t>
                      </a:r>
                      <a:endParaRPr lang="uk-UA" sz="1400" b="0" dirty="0">
                        <a:latin typeface="Georgia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gradFill flip="none" rotWithShape="1">
                      <a:gsLst>
                        <a:gs pos="0">
                          <a:schemeClr val="accent4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025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uk-UA" sz="1400" kern="1200" baseline="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29850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kern="1200" baseline="0" dirty="0" err="1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грн</a:t>
                      </a:r>
                      <a:r>
                        <a:rPr lang="uk-UA" sz="1400" kern="1200" baseline="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/рік</a:t>
                      </a:r>
                    </a:p>
                  </a:txBody>
                  <a:tcPr marL="18000" marR="18000" marT="18000" marB="18000" anchor="ctr">
                    <a:gradFill flip="none" rotWithShape="1">
                      <a:gsLst>
                        <a:gs pos="0">
                          <a:schemeClr val="accent4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1025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uk-UA" sz="1400" kern="1200" baseline="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33900 </a:t>
                      </a:r>
                      <a:r>
                        <a:rPr lang="uk-UA" sz="1400" kern="1200" baseline="0" dirty="0" err="1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грн</a:t>
                      </a:r>
                      <a:r>
                        <a:rPr lang="uk-UA" sz="1400" kern="1200" baseline="0" dirty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/рік</a:t>
                      </a:r>
                    </a:p>
                  </a:txBody>
                  <a:tcPr marL="18000" marR="18000" marT="18000" marB="18000" anchor="ctr">
                    <a:gradFill flip="none" rotWithShape="1">
                      <a:gsLst>
                        <a:gs pos="0">
                          <a:schemeClr val="accent4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16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53011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5235" y="1567977"/>
            <a:ext cx="875143" cy="10178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07704" y="1415197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/>
            <a:r>
              <a:rPr lang="ru-RU" sz="2000" b="1" i="1" dirty="0" err="1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Здати</a:t>
            </a:r>
            <a:r>
              <a:rPr lang="ru-RU" sz="2000" b="1" i="1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 ЗНО з </a:t>
            </a:r>
            <a:r>
              <a:rPr lang="ru-RU" sz="2000" b="1" i="1" dirty="0" err="1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наступних</a:t>
            </a:r>
            <a:r>
              <a:rPr lang="ru-RU" sz="2000" b="1" i="1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предметів</a:t>
            </a:r>
            <a:r>
              <a:rPr lang="ru-RU" sz="2000" b="1" i="1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  <a:p>
            <a:pPr marL="361950" lvl="0" algn="just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Українська</a:t>
            </a:r>
            <a:r>
              <a:rPr lang="ru-RU" sz="20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мова</a:t>
            </a:r>
            <a:r>
              <a:rPr lang="ru-RU" sz="20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література</a:t>
            </a:r>
            <a:r>
              <a:rPr lang="ru-RU" sz="20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 </a:t>
            </a:r>
          </a:p>
          <a:p>
            <a:pPr marL="361950" lvl="0" algn="just">
              <a:buFont typeface="Wingdings" pitchFamily="2" charset="2"/>
              <a:buChar char="ü"/>
            </a:pPr>
            <a:r>
              <a:rPr lang="uk-UA" sz="20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Georgia" pitchFamily="18" charset="0"/>
                <a:cs typeface="Times New Roman" pitchFamily="18" charset="0"/>
              </a:rPr>
              <a:t>Математика або Іноземна мова</a:t>
            </a:r>
          </a:p>
          <a:p>
            <a:pPr marL="361950" lvl="0" algn="just">
              <a:buFont typeface="Wingdings" pitchFamily="2" charset="2"/>
              <a:buChar char="ü"/>
            </a:pPr>
            <a:r>
              <a:rPr lang="uk-UA" sz="2000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 Хімія</a:t>
            </a:r>
            <a:endParaRPr lang="uk-UA" sz="3600" dirty="0">
              <a:latin typeface="Georgia" pitchFamily="18" charset="0"/>
            </a:endParaRPr>
          </a:p>
        </p:txBody>
      </p:sp>
      <p:sp>
        <p:nvSpPr>
          <p:cNvPr id="5" name="Заголовок 1"/>
          <p:cNvSpPr>
            <a:spLocks noChangeArrowheads="1"/>
          </p:cNvSpPr>
          <p:nvPr/>
        </p:nvSpPr>
        <p:spPr bwMode="auto">
          <a:xfrm>
            <a:off x="521494" y="198438"/>
            <a:ext cx="8101012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0" i="1" u="none" strike="noStrike" cap="none" normalizeH="0" baseline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Для того, щоб стати студентом </a:t>
            </a:r>
            <a:r>
              <a:rPr kumimoji="0" lang="uk-UA" sz="2200" b="1" i="1" u="none" strike="noStrike" cap="none" normalizeH="0" baseline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хімічного факультету</a:t>
            </a:r>
            <a:r>
              <a:rPr kumimoji="0" lang="uk-UA" sz="2200" b="0" i="1" u="none" strike="noStrike" cap="none" normalizeH="0" baseline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 Київського національного університету  імені Тараса Шевченка  </a:t>
            </a:r>
            <a:r>
              <a:rPr kumimoji="0" lang="uk-UA" sz="2200" b="1" i="1" u="none" strike="noStrike" cap="none" normalizeH="0" baseline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потрібно</a:t>
            </a:r>
            <a:r>
              <a:rPr kumimoji="0" lang="uk-UA" sz="2200" b="0" i="1" u="none" strike="noStrike" cap="none" normalizeH="0" baseline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:</a:t>
            </a:r>
            <a:endParaRPr kumimoji="0" lang="uk-UA" sz="2200" b="0" i="0" u="none" strike="noStrike" cap="none" normalizeH="0" baseline="0" dirty="0">
              <a:ln>
                <a:solidFill>
                  <a:srgbClr val="002060"/>
                </a:solidFill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670949"/>
              </p:ext>
            </p:extLst>
          </p:nvPr>
        </p:nvGraphicFramePr>
        <p:xfrm>
          <a:off x="320096" y="2889923"/>
          <a:ext cx="8476714" cy="1892808"/>
        </p:xfrm>
        <a:graphic>
          <a:graphicData uri="http://schemas.openxmlformats.org/drawingml/2006/table">
            <a:tbl>
              <a:tblPr firstRow="1" firstCol="1" bandRow="1"/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1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1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7030A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Вагові коефіцієнти</a:t>
                      </a:r>
                      <a:endParaRPr lang="uk-UA" sz="14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7030A0"/>
                        </a:solidFill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Хімія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Українська мова та література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101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0.2</a:t>
                      </a:r>
                      <a:endParaRPr lang="uk-UA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Хімія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140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0.5</a:t>
                      </a:r>
                      <a:endParaRPr lang="uk-UA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Математика або Іноземна мова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120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0.2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Додаток до атестата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-</a:t>
                      </a:r>
                      <a:endParaRPr lang="uk-UA" sz="140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0.08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Підготовчі курси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-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  <a:ea typeface="Calibri"/>
                          <a:cs typeface="Times New Roman"/>
                        </a:rPr>
                        <a:t>0.02</a:t>
                      </a:r>
                      <a:endParaRPr lang="uk-UA" sz="1400" dirty="0">
                        <a:effectLst/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5157192"/>
            <a:ext cx="91440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700" b="1" i="1" dirty="0">
                <a:solidFill>
                  <a:srgbClr val="C00000"/>
                </a:solidFill>
                <a:latin typeface="Georgia"/>
              </a:rPr>
              <a:t>Олімпіада з хімії для абітурієнтів! </a:t>
            </a:r>
          </a:p>
          <a:p>
            <a:r>
              <a:rPr lang="uk-UA" sz="1700" i="1" dirty="0">
                <a:latin typeface="Georgia"/>
              </a:rPr>
              <a:t>Призери олімпіади отримують до </a:t>
            </a:r>
            <a:r>
              <a:rPr lang="uk-UA" sz="1700" b="1" i="1" dirty="0">
                <a:latin typeface="Georgia"/>
              </a:rPr>
              <a:t>+20 балів</a:t>
            </a:r>
            <a:r>
              <a:rPr lang="uk-UA" sz="1700" i="1" dirty="0">
                <a:latin typeface="Georgia"/>
              </a:rPr>
              <a:t>  </a:t>
            </a:r>
            <a:r>
              <a:rPr lang="uk-UA" sz="1700" b="1" i="1" dirty="0">
                <a:latin typeface="Georgia"/>
              </a:rPr>
              <a:t>до ЗНО з хімії </a:t>
            </a:r>
            <a:r>
              <a:rPr lang="uk-UA" sz="1700" i="1" dirty="0">
                <a:latin typeface="Georgia"/>
              </a:rPr>
              <a:t>при вступі на хімічний факультет (згідно «Положення про Всеукраїнські олімпіади вищого навчального закладу для професійної орієнтації вступників на основі повної загальної середньої освіти»).  </a:t>
            </a:r>
            <a:r>
              <a:rPr lang="en-US" altLang="uk-UA" sz="1600" dirty="0">
                <a:latin typeface="Georgia" panose="02040502050405020303" pitchFamily="18" charset="0"/>
                <a:hlinkClick r:id="rId3"/>
              </a:rPr>
              <a:t>http://www.chem.univ.kiev.ua/ua/for_entrant/pre_exams_contest/</a:t>
            </a:r>
            <a:r>
              <a:rPr lang="uk-UA" altLang="uk-UA" sz="1600" dirty="0">
                <a:latin typeface="Georgia" panose="02040502050405020303" pitchFamily="18" charset="0"/>
              </a:rPr>
              <a:t> </a:t>
            </a:r>
            <a:endParaRPr lang="uk-UA" sz="1700" dirty="0"/>
          </a:p>
        </p:txBody>
      </p:sp>
    </p:spTree>
    <p:extLst>
      <p:ext uri="{BB962C8B-B14F-4D97-AF65-F5344CB8AC3E}">
        <p14:creationId xmlns:p14="http://schemas.microsoft.com/office/powerpoint/2010/main" val="2170071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73069"/>
            <a:ext cx="885698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 ресурси хімічного факультету:</a:t>
            </a:r>
          </a:p>
          <a:p>
            <a:pPr algn="ctr"/>
            <a:endParaRPr lang="uk-UA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Офіційний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сайт факультету: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Офіційний сайт факультету"/>
              </a:rPr>
              <a:t>http://www.chem.univ.kiev.ua/</a:t>
            </a:r>
            <a:endParaRPr lang="uk-UA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для вступників хімічного факультету: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http://vstup.chem.knu.ua/</a:t>
            </a:r>
            <a:endParaRPr lang="uk-UA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0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eorgia" panose="02040502050405020303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uk-UA" altLang="uk-UA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Офіційні сторінки хімічного факультету у соціальних мережах:</a:t>
            </a:r>
            <a:endParaRPr lang="uk-UA" altLang="uk-UA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Хімічний факультет КНУ імені Тараса Шевченка (FB):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uk-UA" altLang="uk-UA" sz="16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https://www.facebook.com/chem.univ</a:t>
            </a:r>
            <a:endParaRPr lang="uk-UA" altLang="uk-UA" sz="16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Ради молодих вчених хімічного факультету (FB):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uk-UA" altLang="uk-UA" sz="16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https://www.facebook.com/ScienceChem/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парламент хімічного факультету (FB):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uk-UA" altLang="uk-UA" sz="16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https://www.facebook.com/chemdepKNU/?epa=SEARCH_BOX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СПХФ (Студентський парламент </a:t>
            </a:r>
            <a:r>
              <a:rPr lang="uk-UA" altLang="uk-UA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</a:t>
            </a: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ф-ту) (</a:t>
            </a:r>
            <a:r>
              <a:rPr lang="uk-UA" altLang="uk-UA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uk-UA" altLang="uk-UA" sz="16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https://t.me/chem_dep</a:t>
            </a: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uk-UA" altLang="uk-UA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chem_knu</a:t>
            </a: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altLang="uk-UA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uk-UA" altLang="uk-UA" sz="16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https://www.instagram.com/chem_knu/</a:t>
            </a:r>
            <a:endParaRPr lang="en-US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Офіційна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сторінка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Лекторію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юних хіміків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tabLst>
                <a:tab pos="447675" algn="l"/>
              </a:tabLst>
            </a:pP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http://www.chem.univ.kiev.ua/for_entrant/lectures/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uk-UA" altLang="uk-UA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Лекторій для юних хіміків (@</a:t>
            </a:r>
            <a:r>
              <a:rPr lang="uk-UA" altLang="uk-UA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chem_up</a:t>
            </a:r>
            <a:r>
              <a:rPr lang="uk-UA" altLang="uk-UA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uk-UA" altLang="uk-UA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uk-UA" altLang="uk-UA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uk-UA" altLang="uk-UA" sz="16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https://www.instagram.com/chem_up/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Абітурієнт хімічного. Чат (</a:t>
            </a:r>
            <a:r>
              <a:rPr lang="uk-UA" altLang="uk-UA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uk-UA" altLang="uk-UA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https://t.me/ab_chemical</a:t>
            </a:r>
            <a:endParaRPr lang="uk-UA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FCD4-C782-45BD-804E-1D24240F1689}" type="slidenum">
              <a:rPr lang="uk-UA" smtClean="0"/>
              <a:pPr/>
              <a:t>27</a:t>
            </a:fld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653111" cy="542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5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6093" y="15007"/>
            <a:ext cx="4831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spc="15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факультету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179512" y="836712"/>
            <a:ext cx="8771439" cy="5169897"/>
            <a:chOff x="266005" y="1210047"/>
            <a:chExt cx="8771439" cy="4796562"/>
          </a:xfrm>
        </p:grpSpPr>
        <p:sp>
          <p:nvSpPr>
            <p:cNvPr id="41" name="Полилиния 40"/>
            <p:cNvSpPr/>
            <p:nvPr/>
          </p:nvSpPr>
          <p:spPr>
            <a:xfrm>
              <a:off x="7219405" y="3105702"/>
              <a:ext cx="98482" cy="6264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6487"/>
                  </a:lnTo>
                  <a:lnTo>
                    <a:pt x="98482" y="62648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Полилиния 41"/>
            <p:cNvSpPr/>
            <p:nvPr/>
          </p:nvSpPr>
          <p:spPr>
            <a:xfrm>
              <a:off x="4448780" y="2137350"/>
              <a:ext cx="3411352" cy="287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4384"/>
                  </a:lnTo>
                  <a:lnTo>
                    <a:pt x="3411352" y="144384"/>
                  </a:lnTo>
                  <a:lnTo>
                    <a:pt x="3411352" y="287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Полилиния 42"/>
            <p:cNvSpPr/>
            <p:nvPr/>
          </p:nvSpPr>
          <p:spPr>
            <a:xfrm>
              <a:off x="5547482" y="3105702"/>
              <a:ext cx="204289" cy="15934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93456"/>
                  </a:lnTo>
                  <a:lnTo>
                    <a:pt x="204289" y="1593456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Полилиния 43"/>
            <p:cNvSpPr/>
            <p:nvPr/>
          </p:nvSpPr>
          <p:spPr>
            <a:xfrm>
              <a:off x="5547482" y="3105702"/>
              <a:ext cx="204289" cy="6264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6487"/>
                  </a:lnTo>
                  <a:lnTo>
                    <a:pt x="204289" y="62648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Полилиния 44"/>
            <p:cNvSpPr/>
            <p:nvPr/>
          </p:nvSpPr>
          <p:spPr>
            <a:xfrm>
              <a:off x="4448780" y="2137350"/>
              <a:ext cx="1643473" cy="287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4384"/>
                  </a:lnTo>
                  <a:lnTo>
                    <a:pt x="1643473" y="144384"/>
                  </a:lnTo>
                  <a:lnTo>
                    <a:pt x="1643473" y="287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Полилиния 45"/>
            <p:cNvSpPr/>
            <p:nvPr/>
          </p:nvSpPr>
          <p:spPr>
            <a:xfrm>
              <a:off x="3899549" y="3105702"/>
              <a:ext cx="133196" cy="15934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93456"/>
                  </a:lnTo>
                  <a:lnTo>
                    <a:pt x="133196" y="1593456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Полилиния 46"/>
            <p:cNvSpPr/>
            <p:nvPr/>
          </p:nvSpPr>
          <p:spPr>
            <a:xfrm>
              <a:off x="3899549" y="3105702"/>
              <a:ext cx="133196" cy="6264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6487"/>
                  </a:lnTo>
                  <a:lnTo>
                    <a:pt x="133196" y="62648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Полилиния 47"/>
            <p:cNvSpPr/>
            <p:nvPr/>
          </p:nvSpPr>
          <p:spPr>
            <a:xfrm>
              <a:off x="4398600" y="2137350"/>
              <a:ext cx="91440" cy="287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0180" y="0"/>
                  </a:moveTo>
                  <a:lnTo>
                    <a:pt x="50180" y="144384"/>
                  </a:lnTo>
                  <a:lnTo>
                    <a:pt x="45720" y="144384"/>
                  </a:lnTo>
                  <a:lnTo>
                    <a:pt x="45720" y="287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Полилиния 48"/>
            <p:cNvSpPr/>
            <p:nvPr/>
          </p:nvSpPr>
          <p:spPr>
            <a:xfrm>
              <a:off x="2251615" y="3105702"/>
              <a:ext cx="159291" cy="15934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93456"/>
                  </a:lnTo>
                  <a:lnTo>
                    <a:pt x="159291" y="1593456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олилиния 49"/>
            <p:cNvSpPr/>
            <p:nvPr/>
          </p:nvSpPr>
          <p:spPr>
            <a:xfrm>
              <a:off x="2251615" y="3105702"/>
              <a:ext cx="159291" cy="6264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6487"/>
                  </a:lnTo>
                  <a:lnTo>
                    <a:pt x="159291" y="626487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Полилиния 50"/>
            <p:cNvSpPr/>
            <p:nvPr/>
          </p:nvSpPr>
          <p:spPr>
            <a:xfrm>
              <a:off x="2796386" y="2137350"/>
              <a:ext cx="1652393" cy="287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652393" y="0"/>
                  </a:moveTo>
                  <a:lnTo>
                    <a:pt x="1652393" y="144384"/>
                  </a:lnTo>
                  <a:lnTo>
                    <a:pt x="0" y="144384"/>
                  </a:lnTo>
                  <a:lnTo>
                    <a:pt x="0" y="2873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олилиния 51"/>
            <p:cNvSpPr/>
            <p:nvPr/>
          </p:nvSpPr>
          <p:spPr>
            <a:xfrm>
              <a:off x="402198" y="3112913"/>
              <a:ext cx="190166" cy="255321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553214"/>
                  </a:lnTo>
                  <a:lnTo>
                    <a:pt x="190166" y="255321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Полилиния 52"/>
            <p:cNvSpPr/>
            <p:nvPr/>
          </p:nvSpPr>
          <p:spPr>
            <a:xfrm>
              <a:off x="402198" y="3112913"/>
              <a:ext cx="133550" cy="15862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86245"/>
                  </a:lnTo>
                  <a:lnTo>
                    <a:pt x="133550" y="158624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Полилиния 53"/>
            <p:cNvSpPr/>
            <p:nvPr/>
          </p:nvSpPr>
          <p:spPr>
            <a:xfrm>
              <a:off x="402198" y="3112913"/>
              <a:ext cx="133550" cy="619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19275"/>
                  </a:lnTo>
                  <a:lnTo>
                    <a:pt x="133550" y="61927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Полилиния 54"/>
            <p:cNvSpPr/>
            <p:nvPr/>
          </p:nvSpPr>
          <p:spPr>
            <a:xfrm>
              <a:off x="946969" y="2137350"/>
              <a:ext cx="3501811" cy="2945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501811" y="0"/>
                  </a:moveTo>
                  <a:lnTo>
                    <a:pt x="3501811" y="151596"/>
                  </a:lnTo>
                  <a:lnTo>
                    <a:pt x="0" y="151596"/>
                  </a:lnTo>
                  <a:lnTo>
                    <a:pt x="0" y="29459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олилиния 55"/>
            <p:cNvSpPr/>
            <p:nvPr/>
          </p:nvSpPr>
          <p:spPr>
            <a:xfrm>
              <a:off x="7234577" y="1382808"/>
              <a:ext cx="1601817" cy="562782"/>
            </a:xfrm>
            <a:custGeom>
              <a:avLst/>
              <a:gdLst>
                <a:gd name="connsiteX0" fmla="*/ 0 w 1513892"/>
                <a:gd name="connsiteY0" fmla="*/ 0 h 562782"/>
                <a:gd name="connsiteX1" fmla="*/ 1513892 w 1513892"/>
                <a:gd name="connsiteY1" fmla="*/ 0 h 562782"/>
                <a:gd name="connsiteX2" fmla="*/ 1513892 w 1513892"/>
                <a:gd name="connsiteY2" fmla="*/ 562782 h 562782"/>
                <a:gd name="connsiteX3" fmla="*/ 0 w 1513892"/>
                <a:gd name="connsiteY3" fmla="*/ 562782 h 562782"/>
                <a:gd name="connsiteX4" fmla="*/ 0 w 1513892"/>
                <a:gd name="connsiteY4" fmla="*/ 0 h 56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92" h="562782">
                  <a:moveTo>
                    <a:pt x="0" y="0"/>
                  </a:moveTo>
                  <a:lnTo>
                    <a:pt x="1513892" y="0"/>
                  </a:lnTo>
                  <a:lnTo>
                    <a:pt x="1513892" y="562782"/>
                  </a:lnTo>
                  <a:lnTo>
                    <a:pt x="0" y="562782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kern="1200" dirty="0">
                  <a:solidFill>
                    <a:srgbClr val="003F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uk-UA" sz="1600" b="1" kern="1200" dirty="0" err="1">
                  <a:solidFill>
                    <a:srgbClr val="003F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спеціалізацій</a:t>
              </a:r>
              <a:endParaRPr lang="uk-UA" sz="1600" b="1" kern="1200" dirty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5672829" y="1382808"/>
              <a:ext cx="1361928" cy="562782"/>
            </a:xfrm>
            <a:custGeom>
              <a:avLst/>
              <a:gdLst>
                <a:gd name="connsiteX0" fmla="*/ 0 w 1361928"/>
                <a:gd name="connsiteY0" fmla="*/ 0 h 562782"/>
                <a:gd name="connsiteX1" fmla="*/ 1361928 w 1361928"/>
                <a:gd name="connsiteY1" fmla="*/ 0 h 562782"/>
                <a:gd name="connsiteX2" fmla="*/ 1361928 w 1361928"/>
                <a:gd name="connsiteY2" fmla="*/ 562782 h 562782"/>
                <a:gd name="connsiteX3" fmla="*/ 0 w 1361928"/>
                <a:gd name="connsiteY3" fmla="*/ 562782 h 562782"/>
                <a:gd name="connsiteX4" fmla="*/ 0 w 1361928"/>
                <a:gd name="connsiteY4" fmla="*/ 0 h 56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562782">
                  <a:moveTo>
                    <a:pt x="0" y="0"/>
                  </a:moveTo>
                  <a:lnTo>
                    <a:pt x="1361928" y="0"/>
                  </a:lnTo>
                  <a:lnTo>
                    <a:pt x="1361928" y="562782"/>
                  </a:lnTo>
                  <a:lnTo>
                    <a:pt x="0" y="562782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kern="1200" dirty="0">
                  <a:solidFill>
                    <a:srgbClr val="003F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кафедр</a:t>
              </a:r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3476922" y="1210047"/>
              <a:ext cx="1943717" cy="927303"/>
            </a:xfrm>
            <a:custGeom>
              <a:avLst/>
              <a:gdLst>
                <a:gd name="connsiteX0" fmla="*/ 0 w 1943717"/>
                <a:gd name="connsiteY0" fmla="*/ 0 h 927303"/>
                <a:gd name="connsiteX1" fmla="*/ 1943717 w 1943717"/>
                <a:gd name="connsiteY1" fmla="*/ 0 h 927303"/>
                <a:gd name="connsiteX2" fmla="*/ 1943717 w 1943717"/>
                <a:gd name="connsiteY2" fmla="*/ 927303 h 927303"/>
                <a:gd name="connsiteX3" fmla="*/ 0 w 1943717"/>
                <a:gd name="connsiteY3" fmla="*/ 927303 h 927303"/>
                <a:gd name="connsiteX4" fmla="*/ 0 w 1943717"/>
                <a:gd name="connsiteY4" fmla="*/ 0 h 92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717" h="927303">
                  <a:moveTo>
                    <a:pt x="0" y="0"/>
                  </a:moveTo>
                  <a:lnTo>
                    <a:pt x="1943717" y="0"/>
                  </a:lnTo>
                  <a:lnTo>
                    <a:pt x="1943717" y="927303"/>
                  </a:lnTo>
                  <a:lnTo>
                    <a:pt x="0" y="927303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uk-UA" sz="2400" b="1" kern="1200" dirty="0">
                  <a:latin typeface="Times New Roman" pitchFamily="18" charset="0"/>
                  <a:cs typeface="Times New Roman" pitchFamily="18" charset="0"/>
                </a:rPr>
                <a:t>Хімічний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uk-UA" sz="2400" b="1" kern="1200" dirty="0">
                  <a:latin typeface="Times New Roman" pitchFamily="18" charset="0"/>
                  <a:cs typeface="Times New Roman" pitchFamily="18" charset="0"/>
                </a:rPr>
                <a:t>факультет</a:t>
              </a:r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266005" y="2431949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kern="1200" dirty="0">
                  <a:latin typeface="Times New Roman" pitchFamily="18" charset="0"/>
                  <a:cs typeface="Times New Roman" pitchFamily="18" charset="0"/>
                </a:rPr>
                <a:t>Кафедра аналітичної хімії</a:t>
              </a:r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535748" y="3391707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Аналітична хімія</a:t>
              </a:r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535748" y="4358676"/>
              <a:ext cx="1577535" cy="680964"/>
            </a:xfrm>
            <a:custGeom>
              <a:avLst/>
              <a:gdLst>
                <a:gd name="connsiteX0" fmla="*/ 0 w 1577535"/>
                <a:gd name="connsiteY0" fmla="*/ 0 h 680964"/>
                <a:gd name="connsiteX1" fmla="*/ 1577535 w 1577535"/>
                <a:gd name="connsiteY1" fmla="*/ 0 h 680964"/>
                <a:gd name="connsiteX2" fmla="*/ 1577535 w 1577535"/>
                <a:gd name="connsiteY2" fmla="*/ 680964 h 680964"/>
                <a:gd name="connsiteX3" fmla="*/ 0 w 1577535"/>
                <a:gd name="connsiteY3" fmla="*/ 680964 h 680964"/>
                <a:gd name="connsiteX4" fmla="*/ 0 w 1577535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7535" h="680964">
                  <a:moveTo>
                    <a:pt x="0" y="0"/>
                  </a:moveTo>
                  <a:lnTo>
                    <a:pt x="1577535" y="0"/>
                  </a:lnTo>
                  <a:lnTo>
                    <a:pt x="1577535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Методи і об’єкти хімічної експертизи</a:t>
              </a: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592364" y="5325645"/>
              <a:ext cx="2163600" cy="680964"/>
            </a:xfrm>
            <a:custGeom>
              <a:avLst/>
              <a:gdLst>
                <a:gd name="connsiteX0" fmla="*/ 0 w 2163600"/>
                <a:gd name="connsiteY0" fmla="*/ 0 h 680964"/>
                <a:gd name="connsiteX1" fmla="*/ 2163600 w 2163600"/>
                <a:gd name="connsiteY1" fmla="*/ 0 h 680964"/>
                <a:gd name="connsiteX2" fmla="*/ 2163600 w 2163600"/>
                <a:gd name="connsiteY2" fmla="*/ 680964 h 680964"/>
                <a:gd name="connsiteX3" fmla="*/ 0 w 2163600"/>
                <a:gd name="connsiteY3" fmla="*/ 680964 h 680964"/>
                <a:gd name="connsiteX4" fmla="*/ 0 w 2163600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3600" h="680964">
                  <a:moveTo>
                    <a:pt x="0" y="0"/>
                  </a:moveTo>
                  <a:lnTo>
                    <a:pt x="2163600" y="0"/>
                  </a:lnTo>
                  <a:lnTo>
                    <a:pt x="2163600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Хімічний аналіз і менеджмент аналітичної лабораторії</a:t>
              </a:r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2115422" y="2424737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kern="1200" dirty="0">
                  <a:latin typeface="Times New Roman" pitchFamily="18" charset="0"/>
                  <a:cs typeface="Times New Roman" pitchFamily="18" charset="0"/>
                </a:rPr>
                <a:t>Кафедра неорганічної хімії</a:t>
              </a:r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2410906" y="3391707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Неорганічна хімія</a:t>
              </a: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2410906" y="4358676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Екологічна хімія</a:t>
              </a: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3763356" y="2424737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kern="1200" dirty="0">
                  <a:latin typeface="Times New Roman" pitchFamily="18" charset="0"/>
                  <a:cs typeface="Times New Roman" pitchFamily="18" charset="0"/>
                </a:rPr>
                <a:t>Кафедра органічної хімії</a:t>
              </a:r>
            </a:p>
          </p:txBody>
        </p:sp>
        <p:sp>
          <p:nvSpPr>
            <p:cNvPr id="67" name="Полилиния 66"/>
            <p:cNvSpPr/>
            <p:nvPr/>
          </p:nvSpPr>
          <p:spPr>
            <a:xfrm>
              <a:off x="4032745" y="3391707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Органічна хімія</a:t>
              </a:r>
            </a:p>
          </p:txBody>
        </p:sp>
        <p:sp>
          <p:nvSpPr>
            <p:cNvPr id="68" name="Полилиния 67"/>
            <p:cNvSpPr/>
            <p:nvPr/>
          </p:nvSpPr>
          <p:spPr>
            <a:xfrm>
              <a:off x="4032745" y="4358676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Хімія природних сполук</a:t>
              </a:r>
            </a:p>
          </p:txBody>
        </p:sp>
        <p:sp>
          <p:nvSpPr>
            <p:cNvPr id="69" name="Полилиния 68"/>
            <p:cNvSpPr/>
            <p:nvPr/>
          </p:nvSpPr>
          <p:spPr>
            <a:xfrm>
              <a:off x="5411289" y="2424737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kern="1200" dirty="0">
                  <a:latin typeface="Times New Roman" pitchFamily="18" charset="0"/>
                  <a:cs typeface="Times New Roman" pitchFamily="18" charset="0"/>
                </a:rPr>
                <a:t>Кафедра фізичної хімії</a:t>
              </a:r>
            </a:p>
          </p:txBody>
        </p:sp>
        <p:sp>
          <p:nvSpPr>
            <p:cNvPr id="70" name="Полилиния 69"/>
            <p:cNvSpPr/>
            <p:nvPr/>
          </p:nvSpPr>
          <p:spPr>
            <a:xfrm>
              <a:off x="5751772" y="3391707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Фізична хімія</a:t>
              </a:r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5751772" y="4358676"/>
              <a:ext cx="1361928" cy="680964"/>
            </a:xfrm>
            <a:custGeom>
              <a:avLst/>
              <a:gdLst>
                <a:gd name="connsiteX0" fmla="*/ 0 w 1361928"/>
                <a:gd name="connsiteY0" fmla="*/ 0 h 680964"/>
                <a:gd name="connsiteX1" fmla="*/ 1361928 w 1361928"/>
                <a:gd name="connsiteY1" fmla="*/ 0 h 680964"/>
                <a:gd name="connsiteX2" fmla="*/ 1361928 w 1361928"/>
                <a:gd name="connsiteY2" fmla="*/ 680964 h 680964"/>
                <a:gd name="connsiteX3" fmla="*/ 0 w 1361928"/>
                <a:gd name="connsiteY3" fmla="*/ 680964 h 680964"/>
                <a:gd name="connsiteX4" fmla="*/ 0 w 136192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928" h="680964">
                  <a:moveTo>
                    <a:pt x="0" y="0"/>
                  </a:moveTo>
                  <a:lnTo>
                    <a:pt x="1361928" y="0"/>
                  </a:lnTo>
                  <a:lnTo>
                    <a:pt x="136192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Фізична хімія </a:t>
              </a:r>
              <a:r>
                <a:rPr lang="uk-UA" sz="1400" kern="1200" dirty="0" err="1">
                  <a:latin typeface="Times New Roman" pitchFamily="18" charset="0"/>
                  <a:cs typeface="Times New Roman" pitchFamily="18" charset="0"/>
                </a:rPr>
                <a:t>міжфазних</a:t>
              </a:r>
              <a:r>
                <a:rPr lang="uk-UA" sz="1400" kern="1200" dirty="0">
                  <a:latin typeface="Times New Roman" pitchFamily="18" charset="0"/>
                  <a:cs typeface="Times New Roman" pitchFamily="18" charset="0"/>
                </a:rPr>
                <a:t> явищ</a:t>
              </a:r>
            </a:p>
          </p:txBody>
        </p:sp>
        <p:sp>
          <p:nvSpPr>
            <p:cNvPr id="72" name="Полилиния 71"/>
            <p:cNvSpPr/>
            <p:nvPr/>
          </p:nvSpPr>
          <p:spPr>
            <a:xfrm>
              <a:off x="7059223" y="2424737"/>
              <a:ext cx="1601818" cy="680964"/>
            </a:xfrm>
            <a:custGeom>
              <a:avLst/>
              <a:gdLst>
                <a:gd name="connsiteX0" fmla="*/ 0 w 1601818"/>
                <a:gd name="connsiteY0" fmla="*/ 0 h 680964"/>
                <a:gd name="connsiteX1" fmla="*/ 1601818 w 1601818"/>
                <a:gd name="connsiteY1" fmla="*/ 0 h 680964"/>
                <a:gd name="connsiteX2" fmla="*/ 1601818 w 1601818"/>
                <a:gd name="connsiteY2" fmla="*/ 680964 h 680964"/>
                <a:gd name="connsiteX3" fmla="*/ 0 w 1601818"/>
                <a:gd name="connsiteY3" fmla="*/ 680964 h 680964"/>
                <a:gd name="connsiteX4" fmla="*/ 0 w 1601818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818" h="680964">
                  <a:moveTo>
                    <a:pt x="0" y="0"/>
                  </a:moveTo>
                  <a:lnTo>
                    <a:pt x="1601818" y="0"/>
                  </a:lnTo>
                  <a:lnTo>
                    <a:pt x="1601818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b="1" kern="1200" dirty="0">
                  <a:latin typeface="Times New Roman" pitchFamily="18" charset="0"/>
                  <a:cs typeface="Times New Roman" pitchFamily="18" charset="0"/>
                </a:rPr>
                <a:t>Кафедра хімії </a:t>
              </a:r>
              <a:r>
                <a:rPr lang="uk-UA" sz="1600" b="1" kern="1200" dirty="0" err="1">
                  <a:latin typeface="Times New Roman" pitchFamily="18" charset="0"/>
                  <a:cs typeface="Times New Roman" pitchFamily="18" charset="0"/>
                </a:rPr>
                <a:t>високомолеку-лярних</a:t>
              </a:r>
              <a:r>
                <a:rPr lang="uk-UA" sz="1600" b="1" kern="1200" dirty="0">
                  <a:latin typeface="Times New Roman" pitchFamily="18" charset="0"/>
                  <a:cs typeface="Times New Roman" pitchFamily="18" charset="0"/>
                </a:rPr>
                <a:t> сполук</a:t>
              </a:r>
            </a:p>
          </p:txBody>
        </p:sp>
        <p:sp>
          <p:nvSpPr>
            <p:cNvPr id="73" name="Полилиния 72"/>
            <p:cNvSpPr/>
            <p:nvPr/>
          </p:nvSpPr>
          <p:spPr>
            <a:xfrm>
              <a:off x="7317887" y="3391707"/>
              <a:ext cx="1719557" cy="680964"/>
            </a:xfrm>
            <a:custGeom>
              <a:avLst/>
              <a:gdLst>
                <a:gd name="connsiteX0" fmla="*/ 0 w 1719557"/>
                <a:gd name="connsiteY0" fmla="*/ 0 h 680964"/>
                <a:gd name="connsiteX1" fmla="*/ 1719557 w 1719557"/>
                <a:gd name="connsiteY1" fmla="*/ 0 h 680964"/>
                <a:gd name="connsiteX2" fmla="*/ 1719557 w 1719557"/>
                <a:gd name="connsiteY2" fmla="*/ 680964 h 680964"/>
                <a:gd name="connsiteX3" fmla="*/ 0 w 1719557"/>
                <a:gd name="connsiteY3" fmla="*/ 680964 h 680964"/>
                <a:gd name="connsiteX4" fmla="*/ 0 w 1719557"/>
                <a:gd name="connsiteY4" fmla="*/ 0 h 68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557" h="680964">
                  <a:moveTo>
                    <a:pt x="0" y="0"/>
                  </a:moveTo>
                  <a:lnTo>
                    <a:pt x="1719557" y="0"/>
                  </a:lnTo>
                  <a:lnTo>
                    <a:pt x="1719557" y="680964"/>
                  </a:lnTo>
                  <a:lnTo>
                    <a:pt x="0" y="680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300" kern="1200" dirty="0">
                  <a:latin typeface="Times New Roman" pitchFamily="18" charset="0"/>
                  <a:cs typeface="Times New Roman" pitchFamily="18" charset="0"/>
                </a:rPr>
                <a:t>Хімія високомолекулярних сполук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6263" y="551582"/>
            <a:ext cx="5781881" cy="107721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Georgia" pitchFamily="18" charset="0"/>
              </a:rPr>
              <a:t>Матеріали на основі каркасних сполук перехідних елементів з функціональними флуоресцентними, магнітними, </a:t>
            </a:r>
            <a:r>
              <a:rPr lang="uk-UA" sz="1600" b="1" dirty="0" err="1">
                <a:latin typeface="Georgia" pitchFamily="18" charset="0"/>
              </a:rPr>
              <a:t>надпровідниковими</a:t>
            </a:r>
            <a:r>
              <a:rPr lang="uk-UA" sz="1600" b="1" dirty="0">
                <a:latin typeface="Georgia" pitchFamily="18" charset="0"/>
              </a:rPr>
              <a:t> та оптичними властивостями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30392" y="476672"/>
            <a:ext cx="3363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Кафедра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випускає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студентів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за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спеціалізаціями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:</a:t>
            </a:r>
            <a:endParaRPr lang="ru-RU" sz="16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latin typeface="Georg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uk-UA" sz="1600" b="1" i="1" dirty="0">
                <a:latin typeface="Georgia" pitchFamily="18" charset="0"/>
              </a:rPr>
              <a:t>неорганічна хімія</a:t>
            </a:r>
            <a:endParaRPr lang="uk-UA" sz="1600" b="1" dirty="0">
              <a:latin typeface="Georg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uk-UA" sz="1600" b="1" i="1" dirty="0">
                <a:latin typeface="Georgia" pitchFamily="18" charset="0"/>
              </a:rPr>
              <a:t>екологічна хімія</a:t>
            </a:r>
            <a:endParaRPr lang="uk-UA" sz="1600" b="1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44624"/>
            <a:ext cx="4608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spc="150" dirty="0">
                <a:ln>
                  <a:solidFill>
                    <a:srgbClr val="1F497D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Кафедра Неорганічної хімії</a:t>
            </a:r>
          </a:p>
        </p:txBody>
      </p:sp>
      <p:pic>
        <p:nvPicPr>
          <p:cNvPr id="8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118" y="2418625"/>
            <a:ext cx="1152128" cy="1586439"/>
          </a:xfrm>
          <a:prstGeom prst="rect">
            <a:avLst/>
          </a:prstGeom>
          <a:noFill/>
        </p:spPr>
      </p:pic>
      <p:pic>
        <p:nvPicPr>
          <p:cNvPr id="9" name="Picture 4" descr="http://www.unitedcrystals.com/images/KTP_dev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1387" y="2418625"/>
            <a:ext cx="1586437" cy="1586439"/>
          </a:xfrm>
          <a:prstGeom prst="rect">
            <a:avLst/>
          </a:prstGeom>
          <a:noFill/>
        </p:spPr>
      </p:pic>
      <p:pic>
        <p:nvPicPr>
          <p:cNvPr id="10" name="Picture 2" descr="Результат пошуку зображень за запитом &quot;luminescent materials and applications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6547" y="1844824"/>
            <a:ext cx="2446480" cy="17161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64435" y="2114156"/>
            <a:ext cx="3149280" cy="121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1600" dirty="0">
                <a:solidFill>
                  <a:srgbClr val="002060"/>
                </a:solidFill>
                <a:latin typeface="Georgia" pitchFamily="18" charset="0"/>
              </a:rPr>
              <a:t>  Неорганічні та координаційні люмінофори – основи для розробки світлодіодів нового покоління. </a:t>
            </a:r>
            <a:endParaRPr lang="ru-RU" sz="16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1459" y="4022480"/>
            <a:ext cx="3960440" cy="899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Пористі координаційні полімери </a:t>
            </a:r>
          </a:p>
          <a:p>
            <a:pPr marL="285750" marR="0" lvl="0" indent="-28575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</a:rPr>
              <a:t>сорбенти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</a:rPr>
              <a:t>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</a:rPr>
              <a:t>, 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</a:rPr>
              <a:t>4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</a:rPr>
              <a:t>, </a:t>
            </a:r>
          </a:p>
          <a:p>
            <a:pPr marL="285750" marR="0" lvl="0" indent="-28575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</a:rPr>
              <a:t> </a:t>
            </a:r>
            <a:r>
              <a: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</a:rPr>
              <a:t>каталізатори в органічній хімії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13" name="Picture 6" descr="Результат пошуку зображень за запитом &quot;MOF&quot;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582259">
            <a:off x="3536216" y="3600421"/>
            <a:ext cx="1726816" cy="1718967"/>
          </a:xfrm>
          <a:prstGeom prst="rect">
            <a:avLst/>
          </a:prstGeom>
          <a:noFill/>
        </p:spPr>
      </p:pic>
      <p:pic>
        <p:nvPicPr>
          <p:cNvPr id="14" name="Picture 2" descr="Рисунок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336" y="4149080"/>
            <a:ext cx="3159388" cy="25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5244076" y="5273371"/>
            <a:ext cx="3600400" cy="3530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dirty="0" err="1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</a:rPr>
              <a:t>Поліфункціональні</a:t>
            </a:r>
            <a:r>
              <a:rPr lang="uk-UA" sz="1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</a:rPr>
              <a:t> матеріали</a:t>
            </a:r>
            <a:endParaRPr lang="ru-RU" sz="1600" b="1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0812" y="5597603"/>
            <a:ext cx="5112567" cy="93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1600" dirty="0">
                <a:solidFill>
                  <a:srgbClr val="002060"/>
                </a:solidFill>
                <a:latin typeface="Georgia" pitchFamily="18" charset="0"/>
              </a:rPr>
              <a:t>Гібридні сполуки на основі </a:t>
            </a:r>
            <a:r>
              <a:rPr lang="uk-UA" sz="1600" dirty="0" err="1">
                <a:solidFill>
                  <a:srgbClr val="002060"/>
                </a:solidFill>
                <a:latin typeface="Georgia" pitchFamily="18" charset="0"/>
              </a:rPr>
              <a:t>поліоксометалатів</a:t>
            </a:r>
            <a:r>
              <a:rPr lang="uk-UA" sz="1600" dirty="0">
                <a:solidFill>
                  <a:srgbClr val="002060"/>
                </a:solidFill>
                <a:latin typeface="Georgia" pitchFamily="18" charset="0"/>
              </a:rPr>
              <a:t> – основи для розробки матеріалів, що поєднують кілька корисних властивостей. </a:t>
            </a:r>
            <a:endParaRPr lang="ru-RU" sz="16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170" y="1772816"/>
            <a:ext cx="2515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Нелінійно-оптичні матеріали: К</a:t>
            </a:r>
            <a:r>
              <a:rPr kumimoji="0" lang="en-US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TiOPO</a:t>
            </a:r>
            <a:r>
              <a:rPr kumimoji="0" lang="en-US" sz="1600" b="1" i="0" u="none" strike="noStrike" kern="0" cap="none" spc="0" normalizeH="0" baseline="-2500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4</a:t>
            </a:r>
            <a:endParaRPr kumimoji="0" lang="uk-UA" sz="1200" b="0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7030A0"/>
              </a:solidFill>
              <a:effectLst/>
              <a:uLnTx/>
              <a:uFillTx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88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5778" y="-24246"/>
            <a:ext cx="4312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spc="15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Кафедра аналітичної хімії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061" y="479574"/>
            <a:ext cx="4896544" cy="107721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600" b="1" dirty="0" err="1">
                <a:latin typeface="Georgia" pitchFamily="18" charset="0"/>
              </a:rPr>
              <a:t>Супрамолекулярні</a:t>
            </a:r>
            <a:r>
              <a:rPr lang="uk-UA" sz="1600" b="1" dirty="0">
                <a:latin typeface="Georgia" pitchFamily="18" charset="0"/>
              </a:rPr>
              <a:t> ансамблі в розчині і на поверхні твердих матриць, квантові точки і люмінесцентні реагенти спрямованої дії в хімічному аналізі</a:t>
            </a:r>
            <a:endParaRPr lang="uk-UA" sz="1600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58283" y="356644"/>
            <a:ext cx="3806205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Кафедра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випускає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студентів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за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спеціалізаціями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:</a:t>
            </a:r>
            <a:endParaRPr lang="ru-RU" sz="16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latin typeface="Georgia" pitchFamily="18" charset="0"/>
            </a:endParaRPr>
          </a:p>
          <a:p>
            <a:pPr marL="180975" indent="-180975">
              <a:buFont typeface="Courier New" pitchFamily="49" charset="0"/>
              <a:buChar char="o"/>
            </a:pPr>
            <a:r>
              <a:rPr lang="uk-UA" sz="1550" b="1" i="1" dirty="0">
                <a:latin typeface="Georgia" pitchFamily="18" charset="0"/>
              </a:rPr>
              <a:t>аналітична хімія</a:t>
            </a:r>
            <a:endParaRPr lang="uk-UA" sz="1550" b="1" dirty="0">
              <a:latin typeface="Georgia" pitchFamily="18" charset="0"/>
            </a:endParaRPr>
          </a:p>
          <a:p>
            <a:pPr marL="180975" indent="-180975">
              <a:buFont typeface="Courier New" pitchFamily="49" charset="0"/>
              <a:buChar char="o"/>
            </a:pPr>
            <a:r>
              <a:rPr lang="uk-UA" sz="1550" b="1" i="1" dirty="0">
                <a:latin typeface="Georgia" pitchFamily="18" charset="0"/>
              </a:rPr>
              <a:t>методи і об’єкти хімічної експертизи</a:t>
            </a:r>
            <a:endParaRPr lang="uk-UA" sz="1550" b="1" dirty="0">
              <a:latin typeface="Georgia" pitchFamily="18" charset="0"/>
            </a:endParaRPr>
          </a:p>
          <a:p>
            <a:pPr marL="180975" indent="-180975">
              <a:buFont typeface="Courier New" pitchFamily="49" charset="0"/>
              <a:buChar char="o"/>
            </a:pPr>
            <a:r>
              <a:rPr lang="ru-RU" sz="1550" b="1" i="1" dirty="0" err="1">
                <a:latin typeface="Georgia" pitchFamily="18" charset="0"/>
              </a:rPr>
              <a:t>хімічний</a:t>
            </a:r>
            <a:r>
              <a:rPr lang="ru-RU" sz="1550" b="1" i="1" dirty="0">
                <a:latin typeface="Georgia" pitchFamily="18" charset="0"/>
              </a:rPr>
              <a:t> </a:t>
            </a:r>
            <a:r>
              <a:rPr lang="ru-RU" sz="1550" b="1" i="1" dirty="0" err="1">
                <a:latin typeface="Georgia" pitchFamily="18" charset="0"/>
              </a:rPr>
              <a:t>аналіз</a:t>
            </a:r>
            <a:r>
              <a:rPr lang="ru-RU" sz="1550" b="1" i="1" dirty="0">
                <a:latin typeface="Georgia" pitchFamily="18" charset="0"/>
              </a:rPr>
              <a:t> і менеджмент </a:t>
            </a:r>
            <a:r>
              <a:rPr lang="ru-RU" sz="1550" b="1" i="1" dirty="0" err="1">
                <a:latin typeface="Georgia" pitchFamily="18" charset="0"/>
              </a:rPr>
              <a:t>аналітичної</a:t>
            </a:r>
            <a:r>
              <a:rPr lang="ru-RU" sz="1550" b="1" i="1" dirty="0">
                <a:latin typeface="Georgia" pitchFamily="18" charset="0"/>
              </a:rPr>
              <a:t> </a:t>
            </a:r>
            <a:r>
              <a:rPr lang="ru-RU" sz="1550" b="1" i="1" dirty="0" err="1">
                <a:latin typeface="Georgia" pitchFamily="18" charset="0"/>
              </a:rPr>
              <a:t>лабораторії</a:t>
            </a:r>
            <a:endParaRPr lang="ru-RU" sz="1550" b="1" dirty="0"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1377" y="163383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err="1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Розробка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тест-систем для </a:t>
            </a:r>
            <a:r>
              <a:rPr lang="ru-RU" sz="1400" b="1" dirty="0" err="1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візуального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400" b="1" dirty="0" err="1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детектування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аналітів</a:t>
            </a:r>
            <a:endParaRPr lang="ru-RU" sz="1400" dirty="0">
              <a:ln>
                <a:solidFill>
                  <a:srgbClr val="002060"/>
                </a:solidFill>
              </a:ln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335969" y="2115415"/>
            <a:ext cx="27672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uk-UA" sz="1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Тест на </a:t>
            </a:r>
            <a:r>
              <a:rPr lang="ru-RU" altLang="uk-UA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антиоксидантну</a:t>
            </a:r>
            <a:r>
              <a:rPr lang="ru-RU" altLang="uk-UA" sz="1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uk-UA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активність</a:t>
            </a:r>
            <a:r>
              <a:rPr lang="ru-RU" altLang="uk-UA" sz="1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 t="32884" b="25534"/>
          <a:stretch>
            <a:fillRect/>
          </a:stretch>
        </p:blipFill>
        <p:spPr bwMode="auto">
          <a:xfrm>
            <a:off x="3265432" y="2403970"/>
            <a:ext cx="1385731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3333430" y="2095581"/>
            <a:ext cx="11635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uk-UA" sz="1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Тест на Хром:</a:t>
            </a: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2582441" y="3078483"/>
            <a:ext cx="2448272" cy="1027426"/>
            <a:chOff x="14281489" y="19043973"/>
            <a:chExt cx="8911893" cy="2371724"/>
          </a:xfrm>
        </p:grpSpPr>
        <p:grpSp>
          <p:nvGrpSpPr>
            <p:cNvPr id="18" name="Group 10"/>
            <p:cNvGrpSpPr>
              <a:grpSpLocks/>
            </p:cNvGrpSpPr>
            <p:nvPr/>
          </p:nvGrpSpPr>
          <p:grpSpPr bwMode="auto">
            <a:xfrm>
              <a:off x="14281489" y="19043973"/>
              <a:ext cx="8911893" cy="2371724"/>
              <a:chOff x="14898183" y="18119583"/>
              <a:chExt cx="8911893" cy="2371724"/>
            </a:xfrm>
          </p:grpSpPr>
          <p:sp>
            <p:nvSpPr>
              <p:cNvPr id="20" name="Cube 12"/>
              <p:cNvSpPr/>
              <p:nvPr/>
            </p:nvSpPr>
            <p:spPr>
              <a:xfrm>
                <a:off x="14898183" y="19380035"/>
                <a:ext cx="3913023" cy="649413"/>
              </a:xfrm>
              <a:prstGeom prst="cub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7-Point Star 13"/>
              <p:cNvSpPr/>
              <p:nvPr/>
            </p:nvSpPr>
            <p:spPr>
              <a:xfrm>
                <a:off x="15078880" y="19078944"/>
                <a:ext cx="392548" cy="392599"/>
              </a:xfrm>
              <a:prstGeom prst="star7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7-Point Star 14"/>
              <p:cNvSpPr/>
              <p:nvPr/>
            </p:nvSpPr>
            <p:spPr>
              <a:xfrm>
                <a:off x="15527507" y="19078944"/>
                <a:ext cx="389432" cy="392599"/>
              </a:xfrm>
              <a:prstGeom prst="star7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7-Point Star 15"/>
              <p:cNvSpPr/>
              <p:nvPr/>
            </p:nvSpPr>
            <p:spPr>
              <a:xfrm>
                <a:off x="16016634" y="19078944"/>
                <a:ext cx="392548" cy="392599"/>
              </a:xfrm>
              <a:prstGeom prst="star7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7-Point Star 16"/>
              <p:cNvSpPr/>
              <p:nvPr/>
            </p:nvSpPr>
            <p:spPr>
              <a:xfrm>
                <a:off x="16496415" y="19078944"/>
                <a:ext cx="392548" cy="392599"/>
              </a:xfrm>
              <a:prstGeom prst="star7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7-Point Star 17"/>
              <p:cNvSpPr/>
              <p:nvPr/>
            </p:nvSpPr>
            <p:spPr>
              <a:xfrm>
                <a:off x="16941927" y="19093702"/>
                <a:ext cx="392548" cy="392601"/>
              </a:xfrm>
              <a:prstGeom prst="star7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7-Point Star 18"/>
              <p:cNvSpPr/>
              <p:nvPr/>
            </p:nvSpPr>
            <p:spPr>
              <a:xfrm>
                <a:off x="17829834" y="19078944"/>
                <a:ext cx="392548" cy="392599"/>
              </a:xfrm>
              <a:prstGeom prst="star7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7-Point Star 19"/>
              <p:cNvSpPr/>
              <p:nvPr/>
            </p:nvSpPr>
            <p:spPr>
              <a:xfrm>
                <a:off x="18275346" y="19061233"/>
                <a:ext cx="392548" cy="392599"/>
              </a:xfrm>
              <a:prstGeom prst="star7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Explosion 1 21"/>
              <p:cNvSpPr/>
              <p:nvPr/>
            </p:nvSpPr>
            <p:spPr>
              <a:xfrm>
                <a:off x="15078880" y="18860505"/>
                <a:ext cx="205621" cy="233197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srgbClr val="4472C4"/>
                  </a:solidFill>
                </a:endParaRPr>
              </a:p>
            </p:txBody>
          </p:sp>
          <p:sp>
            <p:nvSpPr>
              <p:cNvPr id="29" name="Explosion 1 22"/>
              <p:cNvSpPr/>
              <p:nvPr/>
            </p:nvSpPr>
            <p:spPr>
              <a:xfrm>
                <a:off x="15321886" y="18901831"/>
                <a:ext cx="205621" cy="236150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Explosion 1 23"/>
              <p:cNvSpPr/>
              <p:nvPr/>
            </p:nvSpPr>
            <p:spPr>
              <a:xfrm>
                <a:off x="15658356" y="18830986"/>
                <a:ext cx="205621" cy="233197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Explosion 1 24"/>
              <p:cNvSpPr/>
              <p:nvPr/>
            </p:nvSpPr>
            <p:spPr>
              <a:xfrm>
                <a:off x="16016634" y="18828033"/>
                <a:ext cx="205621" cy="233199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Explosion 1 25"/>
              <p:cNvSpPr/>
              <p:nvPr/>
            </p:nvSpPr>
            <p:spPr>
              <a:xfrm>
                <a:off x="16315718" y="18901831"/>
                <a:ext cx="205621" cy="236150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Explosion 1 26"/>
              <p:cNvSpPr/>
              <p:nvPr/>
            </p:nvSpPr>
            <p:spPr>
              <a:xfrm>
                <a:off x="16645957" y="18786707"/>
                <a:ext cx="205621" cy="233199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Explosion 1 27"/>
              <p:cNvSpPr/>
              <p:nvPr/>
            </p:nvSpPr>
            <p:spPr>
              <a:xfrm>
                <a:off x="16910773" y="18860505"/>
                <a:ext cx="205621" cy="233197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Explosion 1 28"/>
              <p:cNvSpPr/>
              <p:nvPr/>
            </p:nvSpPr>
            <p:spPr>
              <a:xfrm>
                <a:off x="17281512" y="18860505"/>
                <a:ext cx="205621" cy="233197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Explosion 1 29"/>
              <p:cNvSpPr/>
              <p:nvPr/>
            </p:nvSpPr>
            <p:spPr>
              <a:xfrm>
                <a:off x="17652253" y="18825082"/>
                <a:ext cx="205621" cy="236150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Explosion 1 30"/>
              <p:cNvSpPr/>
              <p:nvPr/>
            </p:nvSpPr>
            <p:spPr>
              <a:xfrm>
                <a:off x="18047916" y="18810322"/>
                <a:ext cx="205621" cy="233199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Explosion 1 31"/>
              <p:cNvSpPr/>
              <p:nvPr/>
            </p:nvSpPr>
            <p:spPr>
              <a:xfrm>
                <a:off x="18381272" y="18881167"/>
                <a:ext cx="205621" cy="233199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9" name="Straight Arrow Connector 32"/>
              <p:cNvCxnSpPr/>
              <p:nvPr/>
            </p:nvCxnSpPr>
            <p:spPr>
              <a:xfrm>
                <a:off x="18773820" y="19312141"/>
                <a:ext cx="542091" cy="619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3"/>
              <p:cNvCxnSpPr/>
              <p:nvPr/>
            </p:nvCxnSpPr>
            <p:spPr>
              <a:xfrm>
                <a:off x="18723973" y="19707693"/>
                <a:ext cx="972025" cy="3512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extBox 34"/>
              <p:cNvSpPr txBox="1">
                <a:spLocks noChangeArrowheads="1"/>
              </p:cNvSpPr>
              <p:nvPr/>
            </p:nvSpPr>
            <p:spPr bwMode="auto">
              <a:xfrm>
                <a:off x="19210441" y="19115603"/>
                <a:ext cx="4075406" cy="568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uk-UA" altLang="uk-UA" sz="1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Наночастки</a:t>
                </a:r>
                <a:r>
                  <a:rPr lang="uk-UA" altLang="uk-UA" sz="1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uk-UA" sz="1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Pt</a:t>
                </a:r>
              </a:p>
            </p:txBody>
          </p:sp>
          <p:sp>
            <p:nvSpPr>
              <p:cNvPr id="42" name="TextBox 35"/>
              <p:cNvSpPr txBox="1">
                <a:spLocks noChangeArrowheads="1"/>
              </p:cNvSpPr>
              <p:nvPr/>
            </p:nvSpPr>
            <p:spPr bwMode="auto">
              <a:xfrm>
                <a:off x="16505542" y="19922927"/>
                <a:ext cx="7077092" cy="568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uk-UA" altLang="uk-UA" sz="1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Поверхня робочого електроду</a:t>
                </a:r>
                <a:endParaRPr lang="en-US" altLang="uk-UA" sz="1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3" name="Straight Arrow Connector 36"/>
              <p:cNvCxnSpPr/>
              <p:nvPr/>
            </p:nvCxnSpPr>
            <p:spPr>
              <a:xfrm flipV="1">
                <a:off x="18646085" y="18748334"/>
                <a:ext cx="763290" cy="2302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xtBox 37"/>
              <p:cNvSpPr txBox="1">
                <a:spLocks noChangeArrowheads="1"/>
              </p:cNvSpPr>
              <p:nvPr/>
            </p:nvSpPr>
            <p:spPr bwMode="auto">
              <a:xfrm>
                <a:off x="19244112" y="18119583"/>
                <a:ext cx="4565964" cy="923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uk-UA" altLang="uk-UA" sz="1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Біокомпозитна</a:t>
                </a:r>
                <a:r>
                  <a:rPr lang="uk-UA" altLang="uk-UA" sz="1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плівка </a:t>
                </a:r>
                <a:r>
                  <a:rPr lang="en-US" altLang="uk-UA" sz="1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SiO</a:t>
                </a:r>
                <a:r>
                  <a:rPr lang="en-US" altLang="uk-UA" sz="1000" b="1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uk-UA" altLang="uk-UA" sz="1000" b="1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uk-UA" altLang="uk-UA" sz="10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altLang="uk-UA" sz="100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GOx</a:t>
                </a:r>
                <a:endParaRPr lang="en-US" altLang="uk-UA" sz="1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Cube 20"/>
              <p:cNvSpPr/>
              <p:nvPr/>
            </p:nvSpPr>
            <p:spPr>
              <a:xfrm>
                <a:off x="14932452" y="18766045"/>
                <a:ext cx="3878754" cy="425070"/>
              </a:xfrm>
              <a:prstGeom prst="cube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" name="7-Point Star 11"/>
            <p:cNvSpPr/>
            <p:nvPr/>
          </p:nvSpPr>
          <p:spPr>
            <a:xfrm>
              <a:off x="16739589" y="19994477"/>
              <a:ext cx="392548" cy="392601"/>
            </a:xfrm>
            <a:prstGeom prst="star7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46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0964" y="3068960"/>
            <a:ext cx="122355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7" descr="ES3+Notebook"/>
          <p:cNvPicPr>
            <a:picLocks noChangeAspect="1" noChangeArrowheads="1"/>
          </p:cNvPicPr>
          <p:nvPr/>
        </p:nvPicPr>
        <p:blipFill>
          <a:blip r:embed="rId4" cstate="print"/>
          <a:srcRect l="3802" t="8243" r="5009" b="14270"/>
          <a:stretch>
            <a:fillRect/>
          </a:stretch>
        </p:blipFill>
        <p:spPr bwMode="auto">
          <a:xfrm>
            <a:off x="4860032" y="2911227"/>
            <a:ext cx="1317645" cy="8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/>
          <p:cNvSpPr/>
          <p:nvPr/>
        </p:nvSpPr>
        <p:spPr>
          <a:xfrm>
            <a:off x="-719" y="3284984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Розробка</a:t>
            </a:r>
            <a:endParaRPr lang="ru-RU" sz="1400" b="1" dirty="0">
              <a:ln>
                <a:solidFill>
                  <a:srgbClr val="002060"/>
                </a:solidFill>
              </a:ln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1400" b="1" dirty="0" err="1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біосенсорів</a:t>
            </a:r>
            <a:endParaRPr lang="uk-UA" sz="14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038131" y="2956570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altLang="uk-UA" sz="1200" dirty="0" err="1">
                <a:solidFill>
                  <a:srgbClr val="002060"/>
                </a:solidFill>
                <a:latin typeface="Georgia" pitchFamily="18" charset="0"/>
              </a:rPr>
              <a:t>Біосенсор</a:t>
            </a:r>
            <a:r>
              <a:rPr lang="en-US" altLang="uk-UA" sz="1200" dirty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altLang="uk-UA" sz="1200" dirty="0">
                <a:solidFill>
                  <a:srgbClr val="002060"/>
                </a:solidFill>
                <a:latin typeface="Georgia" pitchFamily="18" charset="0"/>
              </a:rPr>
              <a:t>на</a:t>
            </a:r>
            <a:r>
              <a:rPr lang="en-US" altLang="uk-UA" sz="1200" dirty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altLang="uk-UA" sz="1200" dirty="0">
                <a:solidFill>
                  <a:srgbClr val="002060"/>
                </a:solidFill>
                <a:latin typeface="Georgia" pitchFamily="18" charset="0"/>
              </a:rPr>
              <a:t>глюкозу на основі  </a:t>
            </a:r>
            <a:r>
              <a:rPr lang="uk-UA" altLang="uk-UA" sz="1200" dirty="0" err="1">
                <a:solidFill>
                  <a:srgbClr val="002060"/>
                </a:solidFill>
                <a:latin typeface="Georgia" pitchFamily="18" charset="0"/>
              </a:rPr>
              <a:t>планарного</a:t>
            </a:r>
            <a:r>
              <a:rPr lang="uk-UA" altLang="uk-UA" sz="1200" dirty="0">
                <a:solidFill>
                  <a:srgbClr val="002060"/>
                </a:solidFill>
                <a:latin typeface="Georgia" pitchFamily="18" charset="0"/>
              </a:rPr>
              <a:t> електроду,  модифікованого  </a:t>
            </a:r>
            <a:r>
              <a:rPr lang="uk-UA" altLang="uk-UA" sz="1200" dirty="0" err="1">
                <a:solidFill>
                  <a:srgbClr val="002060"/>
                </a:solidFill>
                <a:latin typeface="Georgia" pitchFamily="18" charset="0"/>
              </a:rPr>
              <a:t>наночастинками</a:t>
            </a:r>
            <a:r>
              <a:rPr lang="uk-UA" altLang="uk-UA" sz="1200" dirty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en-US" altLang="uk-UA" sz="1200" b="1" dirty="0">
                <a:solidFill>
                  <a:srgbClr val="002060"/>
                </a:solidFill>
                <a:latin typeface="Georgia" pitchFamily="18" charset="0"/>
              </a:rPr>
              <a:t>Pt</a:t>
            </a:r>
            <a:r>
              <a:rPr lang="uk-UA" altLang="uk-UA" sz="1200" dirty="0">
                <a:solidFill>
                  <a:srgbClr val="002060"/>
                </a:solidFill>
                <a:latin typeface="Georgia" pitchFamily="18" charset="0"/>
              </a:rPr>
              <a:t> і </a:t>
            </a:r>
            <a:r>
              <a:rPr lang="uk-UA" altLang="uk-UA" sz="1200" dirty="0" err="1">
                <a:solidFill>
                  <a:srgbClr val="002060"/>
                </a:solidFill>
                <a:latin typeface="Georgia" pitchFamily="18" charset="0"/>
              </a:rPr>
              <a:t>глюкозооксидазою</a:t>
            </a:r>
            <a:endParaRPr lang="uk-UA" sz="12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7" y="2427040"/>
            <a:ext cx="2651918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" name="Группа 55"/>
          <p:cNvGrpSpPr/>
          <p:nvPr/>
        </p:nvGrpSpPr>
        <p:grpSpPr>
          <a:xfrm>
            <a:off x="1657752" y="4536504"/>
            <a:ext cx="3634328" cy="2246095"/>
            <a:chOff x="5402168" y="4562464"/>
            <a:chExt cx="3634328" cy="2246095"/>
          </a:xfrm>
        </p:grpSpPr>
        <p:pic>
          <p:nvPicPr>
            <p:cNvPr id="50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2"/>
            <a:stretch>
              <a:fillRect/>
            </a:stretch>
          </p:blipFill>
          <p:spPr bwMode="auto">
            <a:xfrm>
              <a:off x="5940152" y="4562464"/>
              <a:ext cx="2663280" cy="2060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Прямоугольник 52"/>
            <p:cNvSpPr/>
            <p:nvPr/>
          </p:nvSpPr>
          <p:spPr>
            <a:xfrm>
              <a:off x="5402168" y="6500782"/>
              <a:ext cx="36343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altLang="uk-UA" sz="1400" dirty="0">
                  <a:solidFill>
                    <a:srgbClr val="002060"/>
                  </a:solidFill>
                  <a:latin typeface="Georgia" pitchFamily="18" charset="0"/>
                </a:rPr>
                <a:t>Хроматографічне розділення пестицидів</a:t>
              </a:r>
              <a:endParaRPr lang="uk-UA" sz="1400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148064" y="3996353"/>
            <a:ext cx="3672408" cy="2611452"/>
            <a:chOff x="323528" y="4077072"/>
            <a:chExt cx="3672408" cy="26114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536" y="4398811"/>
              <a:ext cx="3600400" cy="1838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Прямоугольник 50"/>
            <p:cNvSpPr/>
            <p:nvPr/>
          </p:nvSpPr>
          <p:spPr>
            <a:xfrm>
              <a:off x="323528" y="4077072"/>
              <a:ext cx="36724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err="1">
                  <a:ln>
                    <a:solidFill>
                      <a:srgbClr val="00206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Georgia" pitchFamily="18" charset="0"/>
                </a:rPr>
                <a:t>Розробка</a:t>
              </a:r>
              <a:r>
                <a:rPr lang="ru-RU" sz="1400" b="1" dirty="0">
                  <a:ln>
                    <a:solidFill>
                      <a:srgbClr val="00206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Georgia" pitchFamily="18" charset="0"/>
                </a:rPr>
                <a:t> </a:t>
              </a:r>
              <a:r>
                <a:rPr lang="ru-RU" sz="1400" b="1" dirty="0" err="1">
                  <a:ln>
                    <a:solidFill>
                      <a:srgbClr val="00206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Georgia" pitchFamily="18" charset="0"/>
                </a:rPr>
                <a:t>флюоресцентних</a:t>
              </a:r>
              <a:r>
                <a:rPr lang="ru-RU" sz="1400" b="1" dirty="0">
                  <a:ln>
                    <a:solidFill>
                      <a:srgbClr val="00206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Georgia" pitchFamily="18" charset="0"/>
                </a:rPr>
                <a:t> </a:t>
              </a:r>
              <a:r>
                <a:rPr lang="ru-RU" sz="1400" b="1" dirty="0" err="1">
                  <a:ln>
                    <a:solidFill>
                      <a:srgbClr val="00206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Georgia" pitchFamily="18" charset="0"/>
                </a:rPr>
                <a:t>зондів</a:t>
              </a:r>
              <a:endParaRPr lang="uk-UA" sz="1400" dirty="0">
                <a:ln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467544" y="6165304"/>
              <a:ext cx="34563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altLang="uk-UA" sz="1400" dirty="0" err="1">
                  <a:solidFill>
                    <a:srgbClr val="002060"/>
                  </a:solidFill>
                  <a:latin typeface="Georgia" pitchFamily="18" charset="0"/>
                </a:rPr>
                <a:t>Флюоресцентний</a:t>
              </a:r>
              <a:r>
                <a:rPr lang="uk-UA" altLang="uk-UA" sz="1400" dirty="0">
                  <a:solidFill>
                    <a:srgbClr val="002060"/>
                  </a:solidFill>
                  <a:latin typeface="Georgia" pitchFamily="18" charset="0"/>
                </a:rPr>
                <a:t> зонд для визначення вірусу </a:t>
              </a:r>
              <a:r>
                <a:rPr lang="uk-UA" altLang="uk-UA" sz="1400" dirty="0" err="1">
                  <a:solidFill>
                    <a:srgbClr val="002060"/>
                  </a:solidFill>
                  <a:latin typeface="Georgia" pitchFamily="18" charset="0"/>
                </a:rPr>
                <a:t>ВІЛ</a:t>
              </a:r>
              <a:r>
                <a:rPr lang="uk-UA" altLang="uk-UA" sz="1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35496" y="4437112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Розробка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400" b="1" dirty="0" err="1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хроматографічних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методик</a:t>
            </a:r>
            <a:endParaRPr lang="uk-UA" sz="1400" dirty="0">
              <a:ln>
                <a:solidFill>
                  <a:srgbClr val="00206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3647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539552" y="2793941"/>
            <a:ext cx="3996126" cy="3875419"/>
            <a:chOff x="1943866" y="1228105"/>
            <a:chExt cx="3996126" cy="3875419"/>
          </a:xfrm>
        </p:grpSpPr>
        <p:sp>
          <p:nvSpPr>
            <p:cNvPr id="18" name="Шестиугольник 1"/>
            <p:cNvSpPr>
              <a:spLocks noChangeArrowheads="1"/>
            </p:cNvSpPr>
            <p:nvPr/>
          </p:nvSpPr>
          <p:spPr bwMode="auto">
            <a:xfrm>
              <a:off x="4427984" y="1866870"/>
              <a:ext cx="1512000" cy="1260000"/>
            </a:xfrm>
            <a:prstGeom prst="hexagon">
              <a:avLst>
                <a:gd name="adj" fmla="val 24998"/>
                <a:gd name="vf" fmla="val 115470"/>
              </a:avLst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altLang="uk-UA" sz="1200" b="1" i="0" u="none" strike="noStrike" kern="0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Нові </a:t>
              </a:r>
              <a:r>
                <a:rPr kumimoji="0" lang="uk-UA" altLang="uk-UA" sz="1200" b="1" i="0" u="none" strike="noStrike" kern="0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функціона-льні</a:t>
              </a:r>
              <a:r>
                <a:rPr kumimoji="0" lang="uk-UA" altLang="uk-UA" sz="1200" b="1" i="0" u="none" strike="noStrike" kern="0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 матеріали</a:t>
              </a:r>
              <a:endParaRPr kumimoji="0" lang="uk-UA" altLang="uk-UA" sz="1200" b="0" i="0" u="none" strike="noStrike" kern="0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endParaRPr>
            </a:p>
          </p:txBody>
        </p:sp>
        <p:sp>
          <p:nvSpPr>
            <p:cNvPr id="19" name="Шестиугольник 10"/>
            <p:cNvSpPr>
              <a:spLocks noChangeArrowheads="1"/>
            </p:cNvSpPr>
            <p:nvPr/>
          </p:nvSpPr>
          <p:spPr bwMode="auto">
            <a:xfrm>
              <a:off x="1943866" y="1853939"/>
              <a:ext cx="1476000" cy="1260000"/>
            </a:xfrm>
            <a:prstGeom prst="hexagon">
              <a:avLst>
                <a:gd name="adj" fmla="val 24998"/>
                <a:gd name="vf" fmla="val 115470"/>
              </a:avLst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uk-UA" altLang="uk-UA" sz="1200" b="1" i="0" u="none" strike="noStrike" normalizeH="0" baseline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Синтез та виділення</a:t>
              </a:r>
              <a:r>
                <a:rPr kumimoji="0" lang="uk-UA" altLang="uk-UA" sz="1200" b="1" i="0" u="none" strike="noStrike" normalizeH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 природних </a:t>
              </a:r>
              <a:r>
                <a:rPr kumimoji="0" lang="uk-UA" altLang="uk-UA" sz="1200" b="1" i="0" u="none" strike="noStrike" normalizeH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сполук</a:t>
              </a:r>
              <a:endParaRPr kumimoji="0" lang="uk-UA" altLang="uk-UA" sz="1200" b="0" i="0" u="none" strike="noStrike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endParaRPr>
            </a:p>
          </p:txBody>
        </p:sp>
        <p:sp>
          <p:nvSpPr>
            <p:cNvPr id="20" name="Шестиугольник 11"/>
            <p:cNvSpPr>
              <a:spLocks noChangeArrowheads="1"/>
            </p:cNvSpPr>
            <p:nvPr/>
          </p:nvSpPr>
          <p:spPr bwMode="auto">
            <a:xfrm>
              <a:off x="4427992" y="3220808"/>
              <a:ext cx="1512000" cy="1260000"/>
            </a:xfrm>
            <a:prstGeom prst="hexagon">
              <a:avLst>
                <a:gd name="adj" fmla="val 24998"/>
                <a:gd name="vf" fmla="val 115470"/>
              </a:avLst>
            </a:prstGeom>
            <a:blipFill dpi="0" rotWithShape="1">
              <a:blip r:embed="rId5" cstate="print"/>
              <a:srcRect/>
              <a:stretch>
                <a:fillRect l="20000" r="-20000"/>
              </a:stretch>
            </a:blip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altLang="uk-UA" sz="1800" b="0" i="0" u="none" strike="noStrike" kern="0" cap="all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endParaRPr>
            </a:p>
          </p:txBody>
        </p:sp>
        <p:sp>
          <p:nvSpPr>
            <p:cNvPr id="21" name="Шестиугольник 13"/>
            <p:cNvSpPr>
              <a:spLocks noChangeArrowheads="1"/>
            </p:cNvSpPr>
            <p:nvPr/>
          </p:nvSpPr>
          <p:spPr bwMode="auto">
            <a:xfrm>
              <a:off x="1943872" y="3207160"/>
              <a:ext cx="1476000" cy="1260000"/>
            </a:xfrm>
            <a:prstGeom prst="hexagon">
              <a:avLst>
                <a:gd name="adj" fmla="val 24998"/>
                <a:gd name="vf" fmla="val 115470"/>
              </a:avLst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uk-UA" altLang="uk-UA" sz="1200" b="1" i="0" u="none" strike="noStrike" normalizeH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Аналітичні реагенти</a:t>
              </a:r>
              <a:r>
                <a:rPr kumimoji="0" lang="en-US" altLang="uk-UA" sz="1200" b="1" i="0" u="none" strike="noStrike" normalizeH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, </a:t>
              </a:r>
              <a:r>
                <a:rPr kumimoji="0" lang="uk-UA" altLang="uk-UA" sz="1200" b="1" i="0" u="none" strike="noStrike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флуорес-центні</a:t>
              </a:r>
              <a:r>
                <a:rPr kumimoji="0" lang="uk-UA" altLang="uk-UA" sz="1200" b="1" i="0" u="none" strike="noStrike" normalizeH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 зонди</a:t>
              </a:r>
              <a:r>
                <a:rPr kumimoji="0" lang="uk-UA" altLang="uk-UA" sz="1200" b="1" i="0" u="none" strike="noStrike" cap="all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.</a:t>
              </a:r>
              <a:endParaRPr kumimoji="0" lang="uk-UA" altLang="uk-UA" sz="1200" b="0" i="0" u="none" strike="noStrike" cap="all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cs typeface="Arial" pitchFamily="34" charset="0"/>
              </a:endParaRPr>
            </a:p>
          </p:txBody>
        </p:sp>
        <p:sp>
          <p:nvSpPr>
            <p:cNvPr id="22" name="Шестиугольник 8"/>
            <p:cNvSpPr>
              <a:spLocks noChangeArrowheads="1"/>
            </p:cNvSpPr>
            <p:nvPr/>
          </p:nvSpPr>
          <p:spPr bwMode="auto">
            <a:xfrm>
              <a:off x="3194634" y="1228105"/>
              <a:ext cx="1476000" cy="1260000"/>
            </a:xfrm>
            <a:prstGeom prst="hexagon">
              <a:avLst>
                <a:gd name="adj" fmla="val 24992"/>
                <a:gd name="vf" fmla="val 115470"/>
              </a:avLst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horz" wrap="square" lIns="0" tIns="10800" rIns="0" bIns="10800" numCol="1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altLang="uk-UA" sz="1200" b="1" i="0" u="none" strike="noStrike" kern="0" spc="0" normalizeH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itchFamily="34" charset="0"/>
                  <a:cs typeface="Times New Roman" pitchFamily="18" charset="0"/>
                </a:rPr>
                <a:t>Розвиток нових методів</a:t>
              </a:r>
              <a:endParaRPr kumimoji="0" lang="en-US" altLang="uk-UA" sz="1200" b="1" i="0" u="none" strike="noStrike" kern="0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uk-UA" sz="1200" b="1" kern="0" dirty="0">
                  <a:solidFill>
                    <a:sysClr val="window" lastClr="FFFFFF"/>
                  </a:solidFill>
                  <a:latin typeface="Comic Sans MS" panose="030F0702030302020204" pitchFamily="66" charset="0"/>
                  <a:cs typeface="Times New Roman" pitchFamily="18" charset="0"/>
                </a:rPr>
                <a:t>синтезу</a:t>
              </a:r>
              <a:endParaRPr kumimoji="0" lang="uk-UA" altLang="uk-UA" sz="1200" b="1" i="0" u="none" strike="noStrike" kern="0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endParaRPr>
            </a:p>
          </p:txBody>
        </p:sp>
        <p:sp>
          <p:nvSpPr>
            <p:cNvPr id="23" name="Шестиугольник 9"/>
            <p:cNvSpPr>
              <a:spLocks noChangeArrowheads="1"/>
            </p:cNvSpPr>
            <p:nvPr/>
          </p:nvSpPr>
          <p:spPr bwMode="auto">
            <a:xfrm>
              <a:off x="3169284" y="2536068"/>
              <a:ext cx="1530000" cy="1260000"/>
            </a:xfrm>
            <a:prstGeom prst="hexagon">
              <a:avLst>
                <a:gd name="adj" fmla="val 24998"/>
                <a:gd name="vf" fmla="val 115470"/>
              </a:avLst>
            </a:prstGeom>
            <a:blipFill dpi="0" rotWithShape="1">
              <a:blip r:embed="rId8" cstate="print"/>
              <a:srcRect/>
              <a:stretch>
                <a:fillRect/>
              </a:stretch>
            </a:blip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200" b="1" i="0" u="none" strike="noStrike" kern="0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Times New Roman" panose="02020603050405020304" pitchFamily="18" charset="0"/>
                </a:rPr>
                <a:t>«</a:t>
              </a:r>
              <a:r>
                <a:rPr kumimoji="0" lang="uk-UA" sz="1200" b="1" i="0" u="none" strike="noStrike" kern="0" spc="0" normalizeH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Times New Roman" panose="02020603050405020304" pitchFamily="18" charset="0"/>
                </a:rPr>
                <a:t>Білдинг</a:t>
              </a:r>
              <a:r>
                <a:rPr kumimoji="0" lang="uk-UA" sz="1200" b="1" i="0" u="none" strike="noStrike" kern="0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Times New Roman" panose="02020603050405020304" pitchFamily="18" charset="0"/>
                </a:rPr>
                <a:t>» блоки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200" b="1" i="0" u="none" strike="noStrike" kern="0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Times New Roman" panose="02020603050405020304" pitchFamily="18" charset="0"/>
                </a:rPr>
                <a:t>для органічного синтезу</a:t>
              </a:r>
              <a:endParaRPr kumimoji="0" lang="uk-UA" altLang="uk-UA" sz="1200" b="0" i="0" u="none" strike="noStrike" kern="0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endParaRPr>
            </a:p>
          </p:txBody>
        </p:sp>
        <p:sp>
          <p:nvSpPr>
            <p:cNvPr id="24" name="Шестиугольник 12"/>
            <p:cNvSpPr>
              <a:spLocks noChangeArrowheads="1"/>
            </p:cNvSpPr>
            <p:nvPr/>
          </p:nvSpPr>
          <p:spPr bwMode="auto">
            <a:xfrm>
              <a:off x="3194634" y="3843524"/>
              <a:ext cx="1476000" cy="1260000"/>
            </a:xfrm>
            <a:prstGeom prst="hexagon">
              <a:avLst>
                <a:gd name="adj" fmla="val 24998"/>
                <a:gd name="vf" fmla="val 115470"/>
              </a:avLst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254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altLang="uk-UA" sz="1200" b="1" dirty="0">
                  <a:latin typeface="Comic Sans MS" panose="030F0702030302020204" pitchFamily="66" charset="0"/>
                  <a:cs typeface="Times New Roman" pitchFamily="18" charset="0"/>
                </a:rPr>
                <a:t>Біологічно активні сполуки</a:t>
              </a:r>
              <a:endParaRPr kumimoji="0" lang="uk-UA" altLang="uk-UA" sz="1200" b="0" i="0" u="none" strike="noStrike" normalizeH="0" dirty="0">
                <a:ln>
                  <a:noFill/>
                </a:ln>
                <a:effectLst/>
                <a:latin typeface="Comic Sans MS" panose="030F0702030302020204" pitchFamily="66" charset="0"/>
                <a:cs typeface="Arial" pitchFamily="34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2726017" y="76562"/>
            <a:ext cx="4108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spc="15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Кафедра органічної хімії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548680"/>
            <a:ext cx="4548932" cy="108012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Georgia" pitchFamily="18" charset="0"/>
              </a:rPr>
              <a:t>Синтез та дослідження нових гетероциклічних сполук для створення перспективних лікарських засобів з широким спектром дії.</a:t>
            </a:r>
            <a:endParaRPr lang="uk-UA" sz="1600" dirty="0">
              <a:latin typeface="Georg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2481" y="1703710"/>
            <a:ext cx="36434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Кафедра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випускає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студентів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за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спеціалізаціями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uk-UA" sz="1600" b="1" i="1" dirty="0">
                <a:latin typeface="Georgia" pitchFamily="18" charset="0"/>
              </a:rPr>
              <a:t>органічна хімія</a:t>
            </a:r>
            <a:endParaRPr lang="uk-UA" sz="1600" b="1" dirty="0">
              <a:latin typeface="Georg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uk-UA" sz="1600" b="1" i="1" dirty="0">
                <a:latin typeface="Georgia" pitchFamily="18" charset="0"/>
              </a:rPr>
              <a:t>хімія природних сполук</a:t>
            </a:r>
            <a:endParaRPr lang="uk-UA" sz="1600" b="1" dirty="0">
              <a:latin typeface="Georgia" pitchFamily="18" charset="0"/>
            </a:endParaRPr>
          </a:p>
        </p:txBody>
      </p:sp>
      <p:pic>
        <p:nvPicPr>
          <p:cNvPr id="28" name="Рисунок 5"/>
          <p:cNvPicPr>
            <a:picLocks noChangeAspect="1"/>
          </p:cNvPicPr>
          <p:nvPr/>
        </p:nvPicPr>
        <p:blipFill rotWithShape="1">
          <a:blip r:embed="rId10" cstate="print"/>
          <a:srcRect l="42495" t="48213" r="22362" b="30688"/>
          <a:stretch/>
        </p:blipFill>
        <p:spPr bwMode="auto">
          <a:xfrm>
            <a:off x="4897291" y="1007074"/>
            <a:ext cx="4139205" cy="162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4932040" y="467961"/>
            <a:ext cx="42899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latin typeface="Georgia" pitchFamily="18" charset="0"/>
              </a:rPr>
              <a:t>Синтез природних сполук і їх синтетичних аналогів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72704"/>
            <a:ext cx="2438400" cy="1548384"/>
          </a:xfrm>
          <a:prstGeom prst="rect">
            <a:avLst/>
          </a:prstGeom>
        </p:spPr>
      </p:pic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511002"/>
              </p:ext>
            </p:extLst>
          </p:nvPr>
        </p:nvGraphicFramePr>
        <p:xfrm>
          <a:off x="4932040" y="2810959"/>
          <a:ext cx="2040965" cy="1328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" name="CS ChemDraw Drawing" r:id="rId12" imgW="2401782" imgH="1562128" progId="ChemDraw.Document.6.0">
                  <p:embed/>
                </p:oleObj>
              </mc:Choice>
              <mc:Fallback>
                <p:oleObj name="CS ChemDraw Drawing" r:id="rId12" imgW="2401782" imgH="1562128" progId="ChemDraw.Document.6.0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810959"/>
                        <a:ext cx="2040965" cy="13282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6012160" y="3985319"/>
            <a:ext cx="12153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>
                <a:latin typeface="Georgia" pitchFamily="18" charset="0"/>
              </a:rPr>
              <a:t>кверцетин</a:t>
            </a:r>
            <a:endParaRPr lang="uk-UA" sz="1400" b="1" dirty="0">
              <a:latin typeface="Georgia" pitchFamily="18" charset="0"/>
            </a:endParaRPr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805390"/>
              </p:ext>
            </p:extLst>
          </p:nvPr>
        </p:nvGraphicFramePr>
        <p:xfrm>
          <a:off x="5364088" y="4581128"/>
          <a:ext cx="1775832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" name="CS ChemDraw Drawing" r:id="rId14" imgW="2104189" imgH="1877118" progId="ChemDraw.Document.6.0">
                  <p:embed/>
                </p:oleObj>
              </mc:Choice>
              <mc:Fallback>
                <p:oleObj name="CS ChemDraw Drawing" r:id="rId14" imgW="2104189" imgH="1877118" progId="ChemDraw.Document.6.0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4581128"/>
                        <a:ext cx="1775832" cy="1584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4" descr="H:\картинки\marila_pluricostata_1896_09.jpg"/>
          <p:cNvPicPr>
            <a:picLocks noChangeAspect="1" noChangeArrowheads="1"/>
          </p:cNvPicPr>
          <p:nvPr/>
        </p:nvPicPr>
        <p:blipFill>
          <a:blip r:embed="rId16" cstate="print"/>
          <a:srcRect l="3146" t="16788" b="17678"/>
          <a:stretch>
            <a:fillRect/>
          </a:stretch>
        </p:blipFill>
        <p:spPr bwMode="auto">
          <a:xfrm rot="16200000">
            <a:off x="7419724" y="5004083"/>
            <a:ext cx="2232248" cy="810274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7359180" y="6470906"/>
            <a:ext cx="1821332" cy="373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it-IT" sz="1600" b="1" dirty="0">
                <a:solidFill>
                  <a:srgbClr val="C00000"/>
                </a:solidFill>
                <a:latin typeface="Garamond" panose="02020404030301010803" pitchFamily="18" charset="0"/>
                <a:cs typeface="Segoe UI" pitchFamily="34" charset="0"/>
              </a:rPr>
              <a:t>Marila pluricostata</a:t>
            </a:r>
            <a:endParaRPr lang="uk-UA" sz="1600" b="1" dirty="0">
              <a:solidFill>
                <a:srgbClr val="C00000"/>
              </a:solidFill>
              <a:latin typeface="Garamond" panose="02020404030301010803" pitchFamily="18" charset="0"/>
              <a:cs typeface="Segoe UI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40416" y="6080285"/>
            <a:ext cx="3659976" cy="373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16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Segoe UI" pitchFamily="34" charset="0"/>
              </a:rPr>
              <a:t>Цитотоксична дія на ракові клітини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08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1038" y="4554"/>
            <a:ext cx="3821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spc="15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Кафедра фізичної хімії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179" y="479574"/>
            <a:ext cx="5004048" cy="107721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Georgia" pitchFamily="18" charset="0"/>
              </a:rPr>
              <a:t>Синтез та дослідження </a:t>
            </a:r>
            <a:r>
              <a:rPr lang="uk-UA" sz="1600" b="1" dirty="0" err="1">
                <a:latin typeface="Georgia" pitchFamily="18" charset="0"/>
              </a:rPr>
              <a:t>складнооксидних</a:t>
            </a:r>
            <a:r>
              <a:rPr lang="uk-UA" sz="1600" b="1" dirty="0">
                <a:latin typeface="Georgia" pitchFamily="18" charset="0"/>
              </a:rPr>
              <a:t> та </a:t>
            </a:r>
            <a:r>
              <a:rPr lang="uk-UA" sz="1600" b="1" dirty="0" err="1">
                <a:latin typeface="Georgia" pitchFamily="18" charset="0"/>
              </a:rPr>
              <a:t>різнометалічних</a:t>
            </a:r>
            <a:r>
              <a:rPr lang="uk-UA" sz="1600" b="1" dirty="0">
                <a:latin typeface="Georgia" pitchFamily="18" charset="0"/>
              </a:rPr>
              <a:t> координаційних  сполук як основи нових </a:t>
            </a:r>
            <a:r>
              <a:rPr lang="uk-UA" sz="1600" b="1" dirty="0" err="1">
                <a:latin typeface="Georgia" pitchFamily="18" charset="0"/>
              </a:rPr>
              <a:t>поліфункціональних</a:t>
            </a:r>
            <a:r>
              <a:rPr lang="uk-UA" sz="1600" b="1" dirty="0">
                <a:latin typeface="Georgia" pitchFamily="18" charset="0"/>
              </a:rPr>
              <a:t> матеріалів</a:t>
            </a:r>
            <a:endParaRPr lang="uk-UA" sz="1600" dirty="0"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5187" y="418019"/>
            <a:ext cx="4097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Кафедра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випускає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студентів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за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спеціалізаціями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:</a:t>
            </a:r>
            <a:endParaRPr lang="ru-RU" sz="16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latin typeface="Georg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uk-UA" sz="1600" b="1" i="1" dirty="0">
                <a:latin typeface="Georgia" pitchFamily="18" charset="0"/>
              </a:rPr>
              <a:t>фізична хімія</a:t>
            </a:r>
            <a:endParaRPr lang="uk-UA" sz="1600" b="1" dirty="0">
              <a:latin typeface="Georg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uk-UA" sz="1600" b="1" i="1" dirty="0">
                <a:latin typeface="Georgia" pitchFamily="18" charset="0"/>
              </a:rPr>
              <a:t>фізична хімія </a:t>
            </a:r>
            <a:r>
              <a:rPr lang="uk-UA" sz="1600" b="1" i="1" dirty="0" err="1">
                <a:latin typeface="Georgia" pitchFamily="18" charset="0"/>
              </a:rPr>
              <a:t>міжфазних</a:t>
            </a:r>
            <a:r>
              <a:rPr lang="uk-UA" sz="1600" b="1" i="1" dirty="0">
                <a:latin typeface="Georgia" pitchFamily="18" charset="0"/>
              </a:rPr>
              <a:t> явищ</a:t>
            </a:r>
            <a:endParaRPr lang="uk-UA" sz="1600" b="1" dirty="0">
              <a:latin typeface="Georgia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816" y="2448184"/>
            <a:ext cx="2904577" cy="2458793"/>
            <a:chOff x="251520" y="2582316"/>
            <a:chExt cx="2904577" cy="2458793"/>
          </a:xfrm>
        </p:grpSpPr>
        <p:pic>
          <p:nvPicPr>
            <p:cNvPr id="7" name="Picture 2" descr="H:\Робота по сенсорам_2013 рік\Статьи по полученим в 2013_2014 учебном году материалам\Статья по палладию_введение\Figures for article\Fig.2a.tif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20000"/>
            </a:blip>
            <a:srcRect l="22992" t="795" b="6012"/>
            <a:stretch>
              <a:fillRect/>
            </a:stretch>
          </p:blipFill>
          <p:spPr bwMode="auto">
            <a:xfrm>
              <a:off x="328491" y="3745109"/>
              <a:ext cx="1361326" cy="12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8" name="Picture 6" descr="DSC06246"/>
            <p:cNvPicPr>
              <a:picLocks noChangeAspect="1" noChangeArrowheads="1"/>
            </p:cNvPicPr>
            <p:nvPr/>
          </p:nvPicPr>
          <p:blipFill>
            <a:blip r:embed="rId4" cstate="print">
              <a:lum bright="10000" contrast="10000"/>
            </a:blip>
            <a:srcRect/>
            <a:stretch>
              <a:fillRect/>
            </a:stretch>
          </p:blipFill>
          <p:spPr bwMode="auto">
            <a:xfrm>
              <a:off x="251520" y="2582316"/>
              <a:ext cx="1436404" cy="1128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2" name="Objec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09682321"/>
                </p:ext>
              </p:extLst>
            </p:nvPr>
          </p:nvGraphicFramePr>
          <p:xfrm>
            <a:off x="1716097" y="2621981"/>
            <a:ext cx="1440000" cy="10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" name="Точечный рисунок" r:id="rId5" imgW="6133333" imgH="3315163" progId="PBrush">
                    <p:embed/>
                  </p:oleObj>
                </mc:Choice>
                <mc:Fallback>
                  <p:oleObj name="Точечный рисунок" r:id="rId5" imgW="6133333" imgH="3315163" progId="PBrush">
                    <p:embed/>
                    <p:pic>
                      <p:nvPicPr>
                        <p:cNvPr id="0" name="Picture 68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16097" y="2621981"/>
                          <a:ext cx="1440000" cy="1080000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Рисунок 12" descr="2-1.jpg"/>
            <p:cNvPicPr>
              <a:picLocks noChangeAspect="1"/>
            </p:cNvPicPr>
            <p:nvPr/>
          </p:nvPicPr>
          <p:blipFill>
            <a:blip r:embed="rId7" cstate="print">
              <a:lum bright="20000" contrast="30000"/>
            </a:blip>
            <a:srcRect l="2688" t="5914" r="8622" b="-718"/>
            <a:stretch>
              <a:fillRect/>
            </a:stretch>
          </p:blipFill>
          <p:spPr>
            <a:xfrm>
              <a:off x="1750040" y="3745109"/>
              <a:ext cx="1352574" cy="12960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763688" y="5468066"/>
            <a:ext cx="1755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Georgia" pitchFamily="18" charset="0"/>
              </a:rPr>
              <a:t>Температура</a:t>
            </a:r>
          </a:p>
          <a:p>
            <a:r>
              <a:rPr lang="uk-UA" dirty="0">
                <a:latin typeface="Georgia" pitchFamily="18" charset="0"/>
              </a:rPr>
              <a:t>Освітлення</a:t>
            </a:r>
          </a:p>
          <a:p>
            <a:r>
              <a:rPr lang="uk-UA" dirty="0">
                <a:latin typeface="Georgia" pitchFamily="18" charset="0"/>
              </a:rPr>
              <a:t>Тиск</a:t>
            </a:r>
          </a:p>
          <a:p>
            <a:r>
              <a:rPr lang="uk-UA" dirty="0">
                <a:latin typeface="Georgia" pitchFamily="18" charset="0"/>
              </a:rPr>
              <a:t>Магнітне поле</a:t>
            </a:r>
          </a:p>
        </p:txBody>
      </p:sp>
      <p:pic>
        <p:nvPicPr>
          <p:cNvPr id="15" name="Picture 6" descr="SCphot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677" y="5295542"/>
            <a:ext cx="3875339" cy="15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08" y="2623260"/>
            <a:ext cx="2640000" cy="19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16" y="2255898"/>
            <a:ext cx="2653558" cy="19766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49664" y="4959221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</a:rPr>
              <a:t>Термохромні матеріали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9477" y="1916832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</a:rPr>
              <a:t>Каталізатори-перемикачі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69029" y="4610629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</a:rPr>
              <a:t>Матеріали для молекулярних машин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974" y="1737393"/>
            <a:ext cx="3163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err="1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Конструкція</a:t>
            </a:r>
            <a:r>
              <a:rPr lang="ru-RU" sz="1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  та </a:t>
            </a:r>
            <a:r>
              <a:rPr lang="ru-RU" sz="1600" b="1" dirty="0" err="1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зовнішній</a:t>
            </a:r>
            <a:r>
              <a:rPr lang="ru-RU" sz="1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600" b="1" dirty="0" err="1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вигляд</a:t>
            </a:r>
            <a:r>
              <a:rPr lang="ru-RU" sz="1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600" b="1" dirty="0" err="1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сенсорів</a:t>
            </a:r>
            <a:r>
              <a:rPr lang="en-US" sz="1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ru-RU" sz="1600" b="1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4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3680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spc="15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Кафедра хімії високомолекулярних сполук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990" y="402304"/>
            <a:ext cx="5112546" cy="107721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Georgia" pitchFamily="18" charset="0"/>
              </a:rPr>
              <a:t> Дизайн нових </a:t>
            </a:r>
            <a:r>
              <a:rPr lang="uk-UA" sz="1600" b="1" dirty="0" err="1">
                <a:latin typeface="Georgia" pitchFamily="18" charset="0"/>
              </a:rPr>
              <a:t>мультифункціональних</a:t>
            </a:r>
            <a:r>
              <a:rPr lang="uk-UA" sz="1600" b="1" dirty="0">
                <a:latin typeface="Georgia" pitchFamily="18" charset="0"/>
              </a:rPr>
              <a:t> полімерів, </a:t>
            </a:r>
            <a:r>
              <a:rPr lang="uk-UA" sz="1600" b="1" dirty="0" err="1">
                <a:latin typeface="Georgia" pitchFamily="18" charset="0"/>
              </a:rPr>
              <a:t>наносистем</a:t>
            </a:r>
            <a:r>
              <a:rPr lang="uk-UA" sz="1600" b="1" dirty="0">
                <a:latin typeface="Georgia" pitchFamily="18" charset="0"/>
              </a:rPr>
              <a:t> та </a:t>
            </a:r>
            <a:r>
              <a:rPr lang="uk-UA" sz="1600" b="1" dirty="0" err="1">
                <a:latin typeface="Georgia" pitchFamily="18" charset="0"/>
              </a:rPr>
              <a:t>нанокомпозитів</a:t>
            </a:r>
            <a:r>
              <a:rPr lang="uk-UA" sz="1600" b="1" dirty="0">
                <a:latin typeface="Georgia" pitchFamily="18" charset="0"/>
              </a:rPr>
              <a:t> для </a:t>
            </a:r>
            <a:r>
              <a:rPr lang="uk-UA" sz="1600" b="1" dirty="0" err="1">
                <a:latin typeface="Georgia" pitchFamily="18" charset="0"/>
              </a:rPr>
              <a:t>іноваційних</a:t>
            </a:r>
            <a:r>
              <a:rPr lang="uk-UA" sz="1600" b="1" dirty="0">
                <a:latin typeface="Georgia" pitchFamily="18" charset="0"/>
              </a:rPr>
              <a:t> технологій в інформатиці, </a:t>
            </a:r>
            <a:r>
              <a:rPr lang="uk-UA" sz="1600" b="1" dirty="0" err="1">
                <a:latin typeface="Georgia" pitchFamily="18" charset="0"/>
              </a:rPr>
              <a:t>енергозбуруденні</a:t>
            </a:r>
            <a:r>
              <a:rPr lang="uk-UA" sz="1600" b="1" dirty="0">
                <a:latin typeface="Georgia" pitchFamily="18" charset="0"/>
              </a:rPr>
              <a:t>, екології та медицині</a:t>
            </a:r>
            <a:endParaRPr lang="uk-UA" sz="1600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07855" y="415952"/>
            <a:ext cx="36424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Кафедра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випускає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студентів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 за </a:t>
            </a:r>
            <a:r>
              <a:rPr lang="ru-RU" sz="16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спеціалізацією</a:t>
            </a:r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Georgia" pitchFamily="18" charset="0"/>
              </a:rPr>
              <a:t>:</a:t>
            </a:r>
            <a:endParaRPr lang="ru-RU" sz="16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latin typeface="Georg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uk-UA" sz="1600" b="1" dirty="0">
                <a:latin typeface="Georgia" pitchFamily="18" charset="0"/>
              </a:rPr>
              <a:t> </a:t>
            </a:r>
            <a:r>
              <a:rPr lang="uk-UA" sz="1600" b="1" i="1" dirty="0">
                <a:latin typeface="Georgia" pitchFamily="18" charset="0"/>
              </a:rPr>
              <a:t>хімія високомолекулярних сполук</a:t>
            </a:r>
            <a:endParaRPr lang="uk-UA" sz="1600" b="1" dirty="0">
              <a:latin typeface="Georgia" pitchFamily="18" charset="0"/>
            </a:endParaRPr>
          </a:p>
        </p:txBody>
      </p:sp>
      <p:pic>
        <p:nvPicPr>
          <p:cNvPr id="6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3"/>
          <a:stretch>
            <a:fillRect/>
          </a:stretch>
        </p:blipFill>
        <p:spPr bwMode="auto">
          <a:xfrm>
            <a:off x="462968" y="1748170"/>
            <a:ext cx="299138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42" y="3206876"/>
            <a:ext cx="140036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2" y="3211509"/>
            <a:ext cx="135613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61800" y="4225428"/>
            <a:ext cx="3516976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altLang="zh-CN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Полімерні </a:t>
            </a:r>
            <a:r>
              <a:rPr kumimoji="0" lang="uk-UA" altLang="zh-CN" sz="1600" b="1" i="0" u="none" strike="noStrike" kern="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наноконтейнери</a:t>
            </a:r>
            <a:r>
              <a:rPr kumimoji="0" lang="uk-UA" altLang="zh-CN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 для адресної доставки ліків і протипухлинної терапії</a:t>
            </a:r>
            <a:r>
              <a:rPr kumimoji="0" lang="uk-UA" altLang="zh-CN" sz="1600" b="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 </a:t>
            </a:r>
            <a:endParaRPr kumimoji="0" lang="uk-UA" sz="16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7030A0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392450" y="3777985"/>
            <a:ext cx="467995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Електролюмінесцентні</a:t>
            </a:r>
            <a:r>
              <a:rPr kumimoji="0" lang="uk-UA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 пристрої </a:t>
            </a:r>
            <a:r>
              <a:rPr kumimoji="0" lang="en-US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OLED</a:t>
            </a:r>
            <a:r>
              <a:rPr kumimoji="0" lang="uk-UA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 – О</a:t>
            </a:r>
            <a:r>
              <a:rPr kumimoji="0" lang="en-US" sz="1600" b="1" i="0" u="none" strike="noStrike" kern="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rganic</a:t>
            </a:r>
            <a:r>
              <a:rPr kumimoji="0" lang="en-US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 Light Emitting Diodes</a:t>
            </a:r>
            <a:r>
              <a:rPr kumimoji="0" lang="uk-UA" sz="1600" b="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98079" y="5182148"/>
            <a:ext cx="387969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</a:rPr>
              <a:t>плоскі, легкі, дешеві дисплеї і інформаційні табло, які перевершують рідкокристалічні аналоги за основними параметрами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</a:rPr>
              <a:t> </a:t>
            </a:r>
          </a:p>
        </p:txBody>
      </p:sp>
      <p:pic>
        <p:nvPicPr>
          <p:cNvPr id="1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67" y="2353736"/>
            <a:ext cx="2486493" cy="11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84" y="2361488"/>
            <a:ext cx="2746129" cy="11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4801477" y="1674509"/>
            <a:ext cx="338455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lvl="0" algn="ctr"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Носії </a:t>
            </a:r>
            <a:r>
              <a:rPr kumimoji="0" lang="uk-UA" sz="1600" b="1" i="0" u="none" strike="noStrike" kern="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наночастинок</a:t>
            </a:r>
            <a:r>
              <a:rPr kumimoji="0" lang="uk-UA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 металів </a:t>
            </a:r>
            <a:r>
              <a:rPr lang="uk-UA" sz="1600" b="1" kern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Georgia" pitchFamily="18" charset="0"/>
              </a:rPr>
              <a:t>і ліків нового </a:t>
            </a:r>
            <a:r>
              <a:rPr kumimoji="0" lang="uk-UA" sz="16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</a:rPr>
              <a:t>покоління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5158349" y="4424806"/>
            <a:ext cx="2984375" cy="2202204"/>
            <a:chOff x="4672125" y="4655796"/>
            <a:chExt cx="2984375" cy="2202204"/>
          </a:xfrm>
        </p:grpSpPr>
        <p:pic>
          <p:nvPicPr>
            <p:cNvPr id="13" name="Picture 12" descr="samsung_curved_oled_tv_live_3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6"/>
            <a:stretch/>
          </p:blipFill>
          <p:spPr bwMode="auto">
            <a:xfrm>
              <a:off x="4797222" y="5768242"/>
              <a:ext cx="1392642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220px-OLED_EarlyProduct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235" y="4655796"/>
              <a:ext cx="1532265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oled-display_vid-485x368">
              <a:hlinkClick r:id="rId11" tooltip="&quot;Гибкая Organic LED панель&quot;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125" y="4659512"/>
              <a:ext cx="1439863" cy="109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samsung_galaxy_nexus-456x344">
              <a:hlinkClick r:id="rId13" tooltip="&quot;Samsung Galaxy Nexus - один из топовых смартфонов Samsung. Использует OLED (Super AMOLED) дисплей с разрешением 720 x 1280 px.&quot;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064" y="5778000"/>
              <a:ext cx="1431016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Штриховая стрелка вправо 24"/>
          <p:cNvSpPr/>
          <p:nvPr/>
        </p:nvSpPr>
        <p:spPr>
          <a:xfrm>
            <a:off x="4499839" y="5601854"/>
            <a:ext cx="513106" cy="484632"/>
          </a:xfrm>
          <a:prstGeom prst="strip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355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/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1" t="32008" r="31051" b="21451"/>
          <a:stretch>
            <a:fillRect/>
          </a:stretch>
        </p:blipFill>
        <p:spPr bwMode="auto">
          <a:xfrm>
            <a:off x="7956376" y="836712"/>
            <a:ext cx="1152128" cy="93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18" descr="https://scontent-lht6-1.xx.fbcdn.net/v/t1.0-0/c50.0.200.200/p200x200/15542173_1273817649371972_4113402506826620860_n.jpg?oh=759e70051055ddb854fdeabf7878b9ff&amp;oe=59094460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58615"/>
            <a:ext cx="1908000" cy="190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6" descr="K:\Отр. файли\IMAG0010.jpg"/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45" y="3322741"/>
            <a:ext cx="2757155" cy="1648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7"/>
          <p:cNvSpPr>
            <a:spLocks noChangeArrowheads="1"/>
          </p:cNvSpPr>
          <p:nvPr/>
        </p:nvSpPr>
        <p:spPr bwMode="auto">
          <a:xfrm>
            <a:off x="195741" y="119534"/>
            <a:ext cx="87687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Georgia" pitchFamily="18" charset="0"/>
                <a:cs typeface="Arial" pitchFamily="34" charset="0"/>
              </a:rPr>
              <a:t>Практична та науково-дослідна робота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800" b="0" i="0" u="none" strike="noStrike" cap="none" normalizeH="0" baseline="0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проходить в факультетських лабораторіях на сучасному обладнанні,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в провідних науково-дослідних інститутах НАН України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3" descr="C:\Users\l-226\AppData\Local\Temp\uncom.tmp\edit.tmp\2126\085DD4C8-5404-4D8A-BB95-0D1034804ABA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394" y="3322741"/>
            <a:ext cx="2544000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l-226\AppData\Local\Temp\uncom.tmp\edit.tmp\2aa9\91835241-7396-45D7-8223-27EA4329C82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4763143"/>
            <a:ext cx="1512000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l-226\Desktop\slide-1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46" y="1340768"/>
            <a:ext cx="2888770" cy="1925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Юльчик\Desktop\Фото Химики\DSC_07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68" y="1358615"/>
            <a:ext cx="2880705" cy="190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Юльчик\Desktop\Фото Химики\DSC_000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/>
          <a:stretch/>
        </p:blipFill>
        <p:spPr bwMode="auto">
          <a:xfrm>
            <a:off x="971600" y="4865288"/>
            <a:ext cx="2534186" cy="1876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Юльчик\Desktop\Фото Химики\DSC_09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657" y="3322742"/>
            <a:ext cx="2520000" cy="1669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ДВД\IMG_733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833368"/>
            <a:ext cx="2862000" cy="190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39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22204</TotalTime>
  <Words>2047</Words>
  <Application>Microsoft Office PowerPoint</Application>
  <PresentationFormat>Экран (4:3)</PresentationFormat>
  <Paragraphs>315</Paragraphs>
  <Slides>27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41" baseType="lpstr">
      <vt:lpstr>Arial</vt:lpstr>
      <vt:lpstr>Calibri</vt:lpstr>
      <vt:lpstr>Comic Sans MS</vt:lpstr>
      <vt:lpstr>Corbel</vt:lpstr>
      <vt:lpstr>Courier New</vt:lpstr>
      <vt:lpstr>Garamond</vt:lpstr>
      <vt:lpstr>Georgia</vt:lpstr>
      <vt:lpstr>Microsoft Sans Serif</vt:lpstr>
      <vt:lpstr>Segoe Print</vt:lpstr>
      <vt:lpstr>Times New Roman</vt:lpstr>
      <vt:lpstr>Wingdings</vt:lpstr>
      <vt:lpstr>Тема Office</vt:lpstr>
      <vt:lpstr>CS ChemDraw Drawing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Laptop</dc:creator>
  <cp:lastModifiedBy>Viktoria Moskvina</cp:lastModifiedBy>
  <cp:revision>209</cp:revision>
  <dcterms:created xsi:type="dcterms:W3CDTF">2018-02-27T15:54:48Z</dcterms:created>
  <dcterms:modified xsi:type="dcterms:W3CDTF">2020-05-11T08:25:03Z</dcterms:modified>
</cp:coreProperties>
</file>